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6"/>
  </p:notesMasterIdLst>
  <p:sldIdLst>
    <p:sldId id="295" r:id="rId2"/>
    <p:sldId id="258" r:id="rId3"/>
    <p:sldId id="319" r:id="rId4"/>
    <p:sldId id="259" r:id="rId5"/>
    <p:sldId id="260" r:id="rId6"/>
    <p:sldId id="298" r:id="rId7"/>
    <p:sldId id="296" r:id="rId8"/>
    <p:sldId id="297" r:id="rId9"/>
    <p:sldId id="299" r:id="rId10"/>
    <p:sldId id="300" r:id="rId11"/>
    <p:sldId id="301" r:id="rId12"/>
    <p:sldId id="302" r:id="rId13"/>
    <p:sldId id="303" r:id="rId14"/>
    <p:sldId id="305" r:id="rId15"/>
    <p:sldId id="320" r:id="rId16"/>
    <p:sldId id="321" r:id="rId17"/>
    <p:sldId id="322" r:id="rId18"/>
    <p:sldId id="323" r:id="rId19"/>
    <p:sldId id="324" r:id="rId20"/>
    <p:sldId id="325" r:id="rId21"/>
    <p:sldId id="327" r:id="rId22"/>
    <p:sldId id="328" r:id="rId23"/>
    <p:sldId id="329" r:id="rId24"/>
    <p:sldId id="330" r:id="rId25"/>
    <p:sldId id="331" r:id="rId26"/>
    <p:sldId id="308" r:id="rId27"/>
    <p:sldId id="326" r:id="rId28"/>
    <p:sldId id="261" r:id="rId29"/>
    <p:sldId id="262" r:id="rId30"/>
    <p:sldId id="263" r:id="rId31"/>
    <p:sldId id="307" r:id="rId32"/>
    <p:sldId id="264" r:id="rId33"/>
    <p:sldId id="313" r:id="rId34"/>
    <p:sldId id="332" r:id="rId35"/>
    <p:sldId id="333" r:id="rId36"/>
    <p:sldId id="334" r:id="rId37"/>
    <p:sldId id="306" r:id="rId38"/>
    <p:sldId id="265" r:id="rId39"/>
    <p:sldId id="314" r:id="rId40"/>
    <p:sldId id="266" r:id="rId41"/>
    <p:sldId id="267" r:id="rId42"/>
    <p:sldId id="268" r:id="rId43"/>
    <p:sldId id="309" r:id="rId44"/>
    <p:sldId id="310" r:id="rId45"/>
    <p:sldId id="311" r:id="rId46"/>
    <p:sldId id="315" r:id="rId47"/>
    <p:sldId id="316" r:id="rId48"/>
    <p:sldId id="317" r:id="rId49"/>
    <p:sldId id="318" r:id="rId50"/>
    <p:sldId id="269" r:id="rId51"/>
    <p:sldId id="270" r:id="rId52"/>
    <p:sldId id="271" r:id="rId53"/>
    <p:sldId id="272" r:id="rId54"/>
    <p:sldId id="273" r:id="rId55"/>
    <p:sldId id="274" r:id="rId56"/>
    <p:sldId id="275" r:id="rId57"/>
    <p:sldId id="276" r:id="rId58"/>
    <p:sldId id="277" r:id="rId59"/>
    <p:sldId id="278" r:id="rId60"/>
    <p:sldId id="279" r:id="rId61"/>
    <p:sldId id="280" r:id="rId62"/>
    <p:sldId id="281" r:id="rId63"/>
    <p:sldId id="282" r:id="rId64"/>
    <p:sldId id="283" r:id="rId65"/>
    <p:sldId id="284" r:id="rId66"/>
    <p:sldId id="285" r:id="rId67"/>
    <p:sldId id="286" r:id="rId68"/>
    <p:sldId id="287" r:id="rId69"/>
    <p:sldId id="335" r:id="rId70"/>
    <p:sldId id="336" r:id="rId71"/>
    <p:sldId id="337" r:id="rId72"/>
    <p:sldId id="288" r:id="rId73"/>
    <p:sldId id="289" r:id="rId74"/>
    <p:sldId id="338" r:id="rId75"/>
    <p:sldId id="339" r:id="rId76"/>
    <p:sldId id="340" r:id="rId77"/>
    <p:sldId id="341" r:id="rId78"/>
    <p:sldId id="342" r:id="rId79"/>
    <p:sldId id="290" r:id="rId80"/>
    <p:sldId id="291" r:id="rId81"/>
    <p:sldId id="292" r:id="rId82"/>
    <p:sldId id="293" r:id="rId83"/>
    <p:sldId id="294" r:id="rId84"/>
    <p:sldId id="343" r:id="rId8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62" autoAdjust="0"/>
    <p:restoredTop sz="87545" autoAdjust="0"/>
  </p:normalViewPr>
  <p:slideViewPr>
    <p:cSldViewPr>
      <p:cViewPr varScale="1">
        <p:scale>
          <a:sx n="73" d="100"/>
          <a:sy n="73" d="100"/>
        </p:scale>
        <p:origin x="-1470"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E395E0-1053-4301-84FE-013EB7728AF6}" type="datetimeFigureOut">
              <a:rPr lang="fr-FR" smtClean="0"/>
              <a:t>29/02/2012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C9EFBA7-B572-4227-8DAA-4191C939E29C}" type="slidenum">
              <a:rPr lang="fr-FR" smtClean="0"/>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43000" y="685800"/>
            <a:ext cx="4572000" cy="342900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9464527-77F0-44C0-B548-785892612D80}" type="slidenum">
              <a:rPr lang="fr-FR" smtClean="0"/>
              <a:pPr/>
              <a:t>4</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4C9EFBA7-B572-4227-8DAA-4191C939E29C}" type="slidenum">
              <a:rPr lang="fr-FR" smtClean="0"/>
              <a:t>13</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8" name="Espace réservé de la date 27"/>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17" name="Espace réservé du pied de page 16"/>
          <p:cNvSpPr>
            <a:spLocks noGrp="1"/>
          </p:cNvSpPr>
          <p:nvPr>
            <p:ph type="ftr" sz="quarter" idx="11"/>
          </p:nvPr>
        </p:nvSpPr>
        <p:spPr/>
        <p:txBody>
          <a:bodyPr/>
          <a:lstStyle>
            <a:extLst/>
          </a:lstStyle>
          <a:p>
            <a:endParaRPr lang="fr-FR"/>
          </a:p>
        </p:txBody>
      </p:sp>
      <p:sp>
        <p:nvSpPr>
          <p:cNvPr id="29" name="Espace réservé du numéro de diapositive 28"/>
          <p:cNvSpPr>
            <a:spLocks noGrp="1"/>
          </p:cNvSpPr>
          <p:nvPr>
            <p:ph type="sldNum" sz="quarter" idx="12"/>
          </p:nvPr>
        </p:nvSpPr>
        <p:spPr/>
        <p:txBody>
          <a:bodyPr/>
          <a:lstStyle>
            <a:extLst/>
          </a:lstStyle>
          <a:p>
            <a:fld id="{A9FC37BB-EB20-4117-AE98-7260D5602C19}" type="slidenum">
              <a:rPr lang="fr-FR" smtClean="0"/>
              <a:t>‹N°›</a:t>
            </a:fld>
            <a:endParaRPr lang="fr-FR"/>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9"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fr-FR" smtClean="0"/>
              <a:t>Cliquez pour modifier le style du titre</a:t>
            </a:r>
            <a:endParaRPr kumimoji="0" lang="en-US"/>
          </a:p>
        </p:txBody>
      </p:sp>
      <p:sp>
        <p:nvSpPr>
          <p:cNvPr id="9" name="Sous-titr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1981200" cy="5851525"/>
          </a:xfrm>
        </p:spPr>
        <p:txBody>
          <a:bodyPr vert="eaVert" anchor="ct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609600" y="274640"/>
            <a:ext cx="58674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14" name="Forme libre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orme libre 14"/>
          <p:cNvSpPr>
            <a:spLocks/>
          </p:cNvSpPr>
          <p:nvPr/>
        </p:nvSpPr>
        <p:spPr bwMode="auto">
          <a:xfrm>
            <a:off x="373967" y="1"/>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orme libre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orme libre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orme libre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orme libre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orme libre 18"/>
          <p:cNvSpPr>
            <a:spLocks/>
          </p:cNvSpPr>
          <p:nvPr/>
        </p:nvSpPr>
        <p:spPr bwMode="auto">
          <a:xfrm>
            <a:off x="5948365" y="4246564"/>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orme libre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orme libre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orme libre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orme libre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orme libre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orme libre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orme libre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orme libre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Espace réservé du texte 2"/>
          <p:cNvSpPr>
            <a:spLocks noGrp="1"/>
          </p:cNvSpPr>
          <p:nvPr>
            <p:ph type="body" idx="1"/>
          </p:nvPr>
        </p:nvSpPr>
        <p:spPr>
          <a:xfrm>
            <a:off x="706903"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9FC37BB-EB20-4117-AE98-7260D5602C19}" type="slidenum">
              <a:rPr lang="fr-FR" smtClean="0"/>
              <a:t>‹N°›</a:t>
            </a:fld>
            <a:endParaRPr lang="fr-FR"/>
          </a:p>
        </p:txBody>
      </p:sp>
      <p:sp>
        <p:nvSpPr>
          <p:cNvPr id="7" name="Rectangle 6"/>
          <p:cNvSpPr/>
          <p:nvPr/>
        </p:nvSpPr>
        <p:spPr>
          <a:xfrm>
            <a:off x="363160" y="402265"/>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706901" y="512064"/>
            <a:ext cx="8156448" cy="777240"/>
          </a:xfrm>
        </p:spPr>
        <p:txBody>
          <a:bodyPr tIns="64008"/>
          <a:lstStyle>
            <a:lvl1pPr algn="l">
              <a:buNone/>
              <a:defRPr sz="3800" b="0" cap="none" spc="-150" baseline="0"/>
            </a:lvl1pPr>
            <a:extLst/>
          </a:lstStyle>
          <a:p>
            <a:r>
              <a:rPr kumimoji="0" lang="fr-FR" smtClean="0"/>
              <a:t>Cliquez pour modifier le style du titre</a:t>
            </a:r>
            <a:endParaRPr kumimoji="0" lang="en-US"/>
          </a:p>
        </p:txBody>
      </p:sp>
      <p:sp>
        <p:nvSpPr>
          <p:cNvPr id="8" name="Rectangle 7"/>
          <p:cNvSpPr/>
          <p:nvPr/>
        </p:nvSpPr>
        <p:spPr>
          <a:xfrm flipH="1">
            <a:off x="37153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1"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3"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9"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64344" y="1770502"/>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55344" y="1770502"/>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5" name="Rectangle 24"/>
          <p:cNvSpPr/>
          <p:nvPr/>
        </p:nvSpPr>
        <p:spPr>
          <a:xfrm>
            <a:off x="0" y="402266"/>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504824" y="512064"/>
            <a:ext cx="7772400" cy="914400"/>
          </a:xfrm>
        </p:spPr>
        <p:txBody>
          <a:bodyPr anchor="t"/>
          <a:lstStyle>
            <a:lvl1pPr>
              <a:defRPr sz="400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1"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1"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6"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A9FC37BB-EB20-4117-AE98-7260D5602C19}" type="slidenum">
              <a:rPr lang="fr-FR" smtClean="0"/>
              <a:t>‹N°›</a:t>
            </a:fld>
            <a:endParaRPr lang="fr-FR"/>
          </a:p>
        </p:txBody>
      </p:sp>
      <p:sp>
        <p:nvSpPr>
          <p:cNvPr id="16" name="Rectangle 15"/>
          <p:cNvSpPr/>
          <p:nvPr/>
        </p:nvSpPr>
        <p:spPr>
          <a:xfrm>
            <a:off x="87791"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3"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5"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1"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630A40E3-2C57-43D4-915F-0EF687613A49}" type="datetimeFigureOut">
              <a:rPr lang="fr-FR" smtClean="0"/>
              <a:t>29/02/2012</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A9FC37BB-EB20-4117-AE98-7260D5602C19}" type="slidenum">
              <a:rPr lang="fr-FR" smtClean="0"/>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8" name="Rectangle 7"/>
          <p:cNvSpPr/>
          <p:nvPr/>
        </p:nvSpPr>
        <p:spPr>
          <a:xfrm>
            <a:off x="368032" y="1"/>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Connecteur droit 8"/>
          <p:cNvCxnSpPr/>
          <p:nvPr/>
        </p:nvCxnSpPr>
        <p:spPr>
          <a:xfrm flipV="1">
            <a:off x="363195" y="1885028"/>
            <a:ext cx="8782623"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e 9"/>
          <p:cNvGrpSpPr/>
          <p:nvPr/>
        </p:nvGrpSpPr>
        <p:grpSpPr>
          <a:xfrm rot="5400000">
            <a:off x="8514583" y="1219200"/>
            <a:ext cx="132763" cy="128467"/>
            <a:chOff x="6668087" y="1297746"/>
            <a:chExt cx="161840" cy="156602"/>
          </a:xfrm>
        </p:grpSpPr>
        <p:cxnSp>
          <p:nvCxnSpPr>
            <p:cNvPr id="15" name="Connecteur droit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Connecteur droit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2"/>
            <a:ext cx="6858000" cy="701749"/>
          </a:xfrm>
        </p:spPr>
        <p:txBody>
          <a:bodyPr anchor="b"/>
          <a:lstStyle>
            <a:lvl1pPr algn="l">
              <a:buNone/>
              <a:defRPr sz="2100" b="0"/>
            </a:lvl1pPr>
            <a:extLst/>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68032" y="1893782"/>
            <a:ext cx="8778240" cy="4960144"/>
          </a:xfrm>
          <a:solidFill>
            <a:schemeClr val="bg2"/>
          </a:solidFill>
        </p:spPr>
        <p:txBody>
          <a:bodyPr/>
          <a:lstStyle>
            <a:lvl1pPr marL="0" indent="0">
              <a:buNone/>
              <a:defRPr sz="3200"/>
            </a:lvl1pPr>
            <a:extLst/>
          </a:lstStyle>
          <a:p>
            <a:r>
              <a:rPr kumimoji="0" lang="fr-FR" smtClean="0"/>
              <a:t>Cliquez sur l'icône pour ajouter une image</a:t>
            </a:r>
            <a:endParaRPr kumimoji="0" lang="en-US"/>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grpSp>
        <p:nvGrpSpPr>
          <p:cNvPr id="14" name="Groupe 13"/>
          <p:cNvGrpSpPr/>
          <p:nvPr/>
        </p:nvGrpSpPr>
        <p:grpSpPr>
          <a:xfrm rot="5400000">
            <a:off x="8666983" y="1371600"/>
            <a:ext cx="132763" cy="128467"/>
            <a:chOff x="6668087" y="1297746"/>
            <a:chExt cx="161840" cy="156602"/>
          </a:xfrm>
        </p:grpSpPr>
        <p:cxnSp>
          <p:nvCxnSpPr>
            <p:cNvPr id="11" name="Connecteur droit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e 17"/>
          <p:cNvGrpSpPr/>
          <p:nvPr/>
        </p:nvGrpSpPr>
        <p:grpSpPr>
          <a:xfrm rot="5400000">
            <a:off x="8320089" y="1474763"/>
            <a:ext cx="132763" cy="128467"/>
            <a:chOff x="6668087" y="1297746"/>
            <a:chExt cx="161840" cy="156602"/>
          </a:xfrm>
        </p:grpSpPr>
        <p:cxnSp>
          <p:nvCxnSpPr>
            <p:cNvPr id="19" name="Connecteur droit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Espace réservé de la date 4"/>
          <p:cNvSpPr>
            <a:spLocks noGrp="1"/>
          </p:cNvSpPr>
          <p:nvPr>
            <p:ph type="dt" sz="half" idx="10"/>
          </p:nvPr>
        </p:nvSpPr>
        <p:spPr>
          <a:xfrm>
            <a:off x="6477000" y="55500"/>
            <a:ext cx="2133600" cy="365125"/>
          </a:xfrm>
        </p:spPr>
        <p:txBody>
          <a:bodyPr/>
          <a:lstStyle>
            <a:extLst/>
          </a:lstStyle>
          <a:p>
            <a:fld id="{630A40E3-2C57-43D4-915F-0EF687613A49}" type="datetimeFigureOut">
              <a:rPr lang="fr-FR" smtClean="0"/>
              <a:t>29/02/2012</a:t>
            </a:fld>
            <a:endParaRPr lang="fr-FR"/>
          </a:p>
        </p:txBody>
      </p:sp>
      <p:sp>
        <p:nvSpPr>
          <p:cNvPr id="6" name="Espace réservé du pied de page 5"/>
          <p:cNvSpPr>
            <a:spLocks noGrp="1"/>
          </p:cNvSpPr>
          <p:nvPr>
            <p:ph type="ftr" sz="quarter" idx="11"/>
          </p:nvPr>
        </p:nvSpPr>
        <p:spPr>
          <a:xfrm>
            <a:off x="914400" y="55500"/>
            <a:ext cx="5562600" cy="365125"/>
          </a:xfrm>
        </p:spPr>
        <p:txBody>
          <a:bodyPr/>
          <a:lstStyle>
            <a:extLst/>
          </a:lstStyle>
          <a:p>
            <a:endParaRPr lang="fr-FR"/>
          </a:p>
        </p:txBody>
      </p:sp>
      <p:sp>
        <p:nvSpPr>
          <p:cNvPr id="7" name="Espace réservé du numéro de diapositive 6"/>
          <p:cNvSpPr>
            <a:spLocks noGrp="1"/>
          </p:cNvSpPr>
          <p:nvPr>
            <p:ph type="sldNum" sz="quarter" idx="12"/>
          </p:nvPr>
        </p:nvSpPr>
        <p:spPr>
          <a:xfrm>
            <a:off x="8610600" y="55500"/>
            <a:ext cx="457200" cy="365125"/>
          </a:xfrm>
        </p:spPr>
        <p:txBody>
          <a:bodyPr/>
          <a:lstStyle>
            <a:extLst/>
          </a:lstStyle>
          <a:p>
            <a:fld id="{A9FC37BB-EB20-4117-AE98-7260D5602C19}" type="slidenum">
              <a:rPr lang="fr-FR" smtClean="0"/>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9"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Espace réservé du titre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477000" y="6416676"/>
            <a:ext cx="2133600" cy="365125"/>
          </a:xfrm>
          <a:prstGeom prst="rect">
            <a:avLst/>
          </a:prstGeom>
        </p:spPr>
        <p:txBody>
          <a:bodyPr vert="horz" anchor="b"/>
          <a:lstStyle>
            <a:lvl1pPr algn="l" eaLnBrk="1" latinLnBrk="0" hangingPunct="1">
              <a:defRPr kumimoji="0" sz="1100">
                <a:solidFill>
                  <a:schemeClr val="tx2"/>
                </a:solidFill>
              </a:defRPr>
            </a:lvl1pPr>
            <a:extLst/>
          </a:lstStyle>
          <a:p>
            <a:fld id="{630A40E3-2C57-43D4-915F-0EF687613A49}" type="datetimeFigureOut">
              <a:rPr lang="fr-FR" smtClean="0"/>
              <a:t>29/02/2012</a:t>
            </a:fld>
            <a:endParaRPr lang="fr-FR"/>
          </a:p>
        </p:txBody>
      </p:sp>
      <p:sp>
        <p:nvSpPr>
          <p:cNvPr id="3" name="Espace réservé du pied de page 2"/>
          <p:cNvSpPr>
            <a:spLocks noGrp="1"/>
          </p:cNvSpPr>
          <p:nvPr>
            <p:ph type="ftr" sz="quarter" idx="3"/>
          </p:nvPr>
        </p:nvSpPr>
        <p:spPr>
          <a:xfrm>
            <a:off x="914400" y="6416676"/>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fr-FR"/>
          </a:p>
        </p:txBody>
      </p:sp>
      <p:sp>
        <p:nvSpPr>
          <p:cNvPr id="23" name="Espace réservé du numéro de diapositive 22"/>
          <p:cNvSpPr>
            <a:spLocks noGrp="1"/>
          </p:cNvSpPr>
          <p:nvPr>
            <p:ph type="sldNum" sz="quarter" idx="4"/>
          </p:nvPr>
        </p:nvSpPr>
        <p:spPr>
          <a:xfrm>
            <a:off x="8610600" y="6416676"/>
            <a:ext cx="457200" cy="365125"/>
          </a:xfrm>
          <a:prstGeom prst="rect">
            <a:avLst/>
          </a:prstGeom>
        </p:spPr>
        <p:txBody>
          <a:bodyPr vert="horz" anchor="b"/>
          <a:lstStyle>
            <a:lvl1pPr algn="l" eaLnBrk="1" latinLnBrk="0" hangingPunct="1">
              <a:defRPr kumimoji="0" sz="1200">
                <a:solidFill>
                  <a:schemeClr val="tx2"/>
                </a:solidFill>
              </a:defRPr>
            </a:lvl1pPr>
            <a:extLst/>
          </a:lstStyle>
          <a:p>
            <a:fld id="{A9FC37BB-EB20-4117-AE98-7260D5602C19}" type="slidenum">
              <a:rPr lang="fr-FR" smtClean="0"/>
              <a:t>‹N°›</a:t>
            </a:fld>
            <a:endParaRPr lang="fr-F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techno-science.net/?onglet=glossaire&amp;definition=3523"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fr.wikipedia.org/wiki/Fichier:Gemsbok_Oryx.jpg" TargetMode="Externa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hyperlink" Target="http://upload.wikimedia.org/wikipedia/commons/6/6e/Gemsbok_Oryx.jpg"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upload.wikimedia.org/wikipedia/commons/3/33/01_GM_Algerian_National_Parks.png"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upload.wikimedia.org/wikipedia/commons/f/f4/Tadrart01.JPG" TargetMode="External"/><Relationship Id="rId1" Type="http://schemas.openxmlformats.org/officeDocument/2006/relationships/slideLayout" Target="../slideLayouts/slideLayout2.xml"/><Relationship Id="rId6" Type="http://schemas.openxmlformats.org/officeDocument/2006/relationships/hyperlink" Target="http://fr.wikipedia.org/wiki/Parc_national_du_Tassili" TargetMode="External"/><Relationship Id="rId5" Type="http://schemas.openxmlformats.org/officeDocument/2006/relationships/image" Target="../media/image31.png"/><Relationship Id="rId4" Type="http://schemas.openxmlformats.org/officeDocument/2006/relationships/hyperlink" Target="http://upload.wikimedia.org/wikipedia/commons/6/68/0109_GM_Algerian_National_Parks_Tassili_National_Park_01.png"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eb.ayto-colladovillalba.org/ppal/Main?ISUM_ID=Content&amp;ISUM_SCR=externalServiceScr&amp;ISUM_CIPH=NO4nynRwy0NRg0Jzfs0H86PrE8u3zb4wPc344Pnd1HfX9WTUwjp6n5pu0FGgvYT1zYIybdAmto2nNVKxbiR05XOhBuDDBdNhdOaEcH3i6dyxhesxCTInRQ__" TargetMode="External"/><Relationship Id="rId1" Type="http://schemas.openxmlformats.org/officeDocument/2006/relationships/slideLayout" Target="../slideLayouts/slideLayout2.xml"/><Relationship Id="rId6" Type="http://schemas.openxmlformats.org/officeDocument/2006/relationships/hyperlink" Target="http://fr.wikipedia.org/wiki/Parc_national_de_l%E2%80%99Ahaggar" TargetMode="External"/><Relationship Id="rId5" Type="http://schemas.openxmlformats.org/officeDocument/2006/relationships/image" Target="../media/image33.png"/><Relationship Id="rId4" Type="http://schemas.openxmlformats.org/officeDocument/2006/relationships/hyperlink" Target="http://fr.wikipedia.org/wiki/Fichier:0110_GM_Algerian_National_Parks_Ahggar_Hoggar_National_Park_01.png"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upload.wikimedia.org/wikipedia/commons/2/2a/0108_GM_Algerian_National_Parks_Belzma_National_Park_01.png" TargetMode="External"/><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hyperlink" Target="http://upload.wikimedia.org/wikipedia/commons/9/92/0107_GM_Algerian_National_Parks_El-Kala_National_Park_01.png" TargetMode="External"/><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63.xml.rels><?xml version="1.0" encoding="UTF-8" standalone="yes"?>
<Relationships xmlns="http://schemas.openxmlformats.org/package/2006/relationships"><Relationship Id="rId3" Type="http://schemas.openxmlformats.org/officeDocument/2006/relationships/hyperlink" Target="http://upload.wikimedia.org/wikipedia/commons/6/6c/0105_GM_Algerian_National_Parks_Gouraya_National_Park_01.png" TargetMode="External"/><Relationship Id="rId2" Type="http://schemas.openxmlformats.org/officeDocument/2006/relationships/image" Target="../media/image40.jpeg"/><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upload.wikimedia.org/wikipedia/commons/6/6a/0104_GM_Algerian_National_Parks_Djurdjura_National_Park_01.png" TargetMode="External"/><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44.jpeg"/></Relationships>
</file>

<file path=ppt/slides/_rels/slide65.xml.rels><?xml version="1.0" encoding="UTF-8" standalone="yes"?>
<Relationships xmlns="http://schemas.openxmlformats.org/package/2006/relationships"><Relationship Id="rId8" Type="http://schemas.openxmlformats.org/officeDocument/2006/relationships/hyperlink" Target="http://fr.wikipedia.org/wiki/Alg%C3%A9rie" TargetMode="External"/><Relationship Id="rId13" Type="http://schemas.openxmlformats.org/officeDocument/2006/relationships/hyperlink" Target="http://fr.wikipedia.org/w/index.php?title=El_Awrit&amp;action=edit&amp;redlink=1" TargetMode="External"/><Relationship Id="rId18" Type="http://schemas.openxmlformats.org/officeDocument/2006/relationships/hyperlink" Target="http://fr.wikipedia.org/w/index.php?title=Mosqu%C3%A9e_de_Sidi_Boumediene&amp;action=edit&amp;redlink=1" TargetMode="External"/><Relationship Id="rId3" Type="http://schemas.openxmlformats.org/officeDocument/2006/relationships/image" Target="../media/image46.png"/><Relationship Id="rId7" Type="http://schemas.openxmlformats.org/officeDocument/2006/relationships/image" Target="../media/image48.jpeg"/><Relationship Id="rId12" Type="http://schemas.openxmlformats.org/officeDocument/2006/relationships/hyperlink" Target="http://fr.wikipedia.org/w/index.php?title=Ain_Fezza&amp;action=edit&amp;redlink=1" TargetMode="External"/><Relationship Id="rId17" Type="http://schemas.openxmlformats.org/officeDocument/2006/relationships/hyperlink" Target="http://fr.wikipedia.org/wiki/Tlemcen" TargetMode="External"/><Relationship Id="rId2" Type="http://schemas.openxmlformats.org/officeDocument/2006/relationships/hyperlink" Target="http://upload.wikimedia.org/wikipedia/commons/4/43/0101_GM_Algerian_National_Parks_Tlemcen_National_Park_01.png" TargetMode="External"/><Relationship Id="rId16" Type="http://schemas.openxmlformats.org/officeDocument/2006/relationships/hyperlink" Target="http://fr.wikipedia.org/wiki/Mansoura" TargetMode="External"/><Relationship Id="rId1" Type="http://schemas.openxmlformats.org/officeDocument/2006/relationships/slideLayout" Target="../slideLayouts/slideLayout2.xml"/><Relationship Id="rId6" Type="http://schemas.openxmlformats.org/officeDocument/2006/relationships/hyperlink" Target="http://www.vitaminedz.com/photos/5/5592-grottes-feeriques-des-beni-add-a-ain-fezza.jpg" TargetMode="External"/><Relationship Id="rId11" Type="http://schemas.openxmlformats.org/officeDocument/2006/relationships/hyperlink" Target="http://fr.wikipedia.org/w/index.php?title=Zariffet&amp;action=edit&amp;redlink=1" TargetMode="External"/><Relationship Id="rId5" Type="http://schemas.openxmlformats.org/officeDocument/2006/relationships/image" Target="../media/image47.jpeg"/><Relationship Id="rId15" Type="http://schemas.openxmlformats.org/officeDocument/2006/relationships/hyperlink" Target="http://fr.wikipedia.org/wiki/Sp%C3%A9l%C3%A9ologie" TargetMode="External"/><Relationship Id="rId10" Type="http://schemas.openxmlformats.org/officeDocument/2006/relationships/hyperlink" Target="http://fr.wikipedia.org/wiki/Ifri" TargetMode="External"/><Relationship Id="rId4" Type="http://schemas.openxmlformats.org/officeDocument/2006/relationships/hyperlink" Target="http://www.vitaminedz.com/photos/0/789-de-tizi-vue-panoramique-sur-la-foret-de-ouchba.jpg" TargetMode="External"/><Relationship Id="rId9" Type="http://schemas.openxmlformats.org/officeDocument/2006/relationships/hyperlink" Target="http://fr.wikipedia.org/wiki/Parcs_nationaux_d'Alg%C3%A9rie" TargetMode="External"/><Relationship Id="rId14" Type="http://schemas.openxmlformats.org/officeDocument/2006/relationships/hyperlink" Target="http://fr.wikipedia.org/wiki/Arch%C3%A9ologie" TargetMode="External"/></Relationships>
</file>

<file path=ppt/slides/_rels/slide66.xml.rels><?xml version="1.0" encoding="UTF-8" standalone="yes"?>
<Relationships xmlns="http://schemas.openxmlformats.org/package/2006/relationships"><Relationship Id="rId8" Type="http://schemas.openxmlformats.org/officeDocument/2006/relationships/hyperlink" Target="http://fr.wikipedia.org/wiki/C%C3%A8dre" TargetMode="External"/><Relationship Id="rId3" Type="http://schemas.openxmlformats.org/officeDocument/2006/relationships/hyperlink" Target="http://upload.wikimedia.org/wikipedia/commons/2/2a/0102_GM_Algerian_National_Parks_Theniet_El-Had_National_Park_01.png" TargetMode="External"/><Relationship Id="rId7" Type="http://schemas.openxmlformats.org/officeDocument/2006/relationships/hyperlink" Target="http://fr.wikipedia.org/wiki/Ouarsenis" TargetMode="External"/><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hyperlink" Target="http://fr.wikipedia.org/wiki/Atlas_tellien" TargetMode="External"/><Relationship Id="rId11" Type="http://schemas.openxmlformats.org/officeDocument/2006/relationships/hyperlink" Target="http://fr.wikipedia.org/wiki/Randonn%C3%A9es" TargetMode="External"/><Relationship Id="rId5" Type="http://schemas.openxmlformats.org/officeDocument/2006/relationships/hyperlink" Target="http://fr.wikipedia.org/wiki/Alg%C3%A9rie" TargetMode="External"/><Relationship Id="rId10" Type="http://schemas.openxmlformats.org/officeDocument/2006/relationships/hyperlink" Target="http://fr.wikipedia.org/wiki/Faune_(biologie)" TargetMode="External"/><Relationship Id="rId4" Type="http://schemas.openxmlformats.org/officeDocument/2006/relationships/image" Target="../media/image50.png"/><Relationship Id="rId9" Type="http://schemas.openxmlformats.org/officeDocument/2006/relationships/hyperlink" Target="http://fr.wikipedia.org/wiki/Flore" TargetMode="External"/></Relationships>
</file>

<file path=ppt/slides/_rels/slide67.xml.rels><?xml version="1.0" encoding="UTF-8" standalone="yes"?>
<Relationships xmlns="http://schemas.openxmlformats.org/package/2006/relationships"><Relationship Id="rId8" Type="http://schemas.openxmlformats.org/officeDocument/2006/relationships/hyperlink" Target="http://fr.wikipedia.org/wiki/C%C3%A8dre" TargetMode="External"/><Relationship Id="rId3" Type="http://schemas.openxmlformats.org/officeDocument/2006/relationships/hyperlink" Target="http://fr.wikipedia.org/wiki/Alg%C3%A9rie" TargetMode="External"/><Relationship Id="rId7" Type="http://schemas.openxmlformats.org/officeDocument/2006/relationships/hyperlink" Target="http://fr.wikipedia.org/wiki/Station_de_ski" TargetMode="External"/><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hyperlink" Target="http://fr.wikipedia.org/wiki/Blida" TargetMode="External"/><Relationship Id="rId11" Type="http://schemas.openxmlformats.org/officeDocument/2006/relationships/image" Target="../media/image52.png"/><Relationship Id="rId5" Type="http://schemas.openxmlformats.org/officeDocument/2006/relationships/hyperlink" Target="http://fr.wikipedia.org/wiki/Wilaya_de_Blida" TargetMode="External"/><Relationship Id="rId10" Type="http://schemas.openxmlformats.org/officeDocument/2006/relationships/hyperlink" Target="http://upload.wikimedia.org/wikipedia/commons/3/38/0103_GM_Algerian_National_Parks_Chrea_National_Park_01.png" TargetMode="External"/><Relationship Id="rId4" Type="http://schemas.openxmlformats.org/officeDocument/2006/relationships/hyperlink" Target="http://fr.wikipedia.org/wiki/Alger" TargetMode="External"/><Relationship Id="rId9" Type="http://schemas.openxmlformats.org/officeDocument/2006/relationships/hyperlink" Target="http://fr.wikipedia.org/w/index.php?title=Chiffa&amp;action=edit&amp;redlink=1" TargetMode="External"/></Relationships>
</file>

<file path=ppt/slides/_rels/slide68.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upload.wikimedia.org/wikipedia/commons/2/2d/Macaranga_tanarius.jpg" TargetMode="External"/><Relationship Id="rId1" Type="http://schemas.openxmlformats.org/officeDocument/2006/relationships/slideLayout" Target="../slideLayouts/slideLayout2.xml"/><Relationship Id="rId6" Type="http://schemas.openxmlformats.org/officeDocument/2006/relationships/hyperlink" Target="http://fr.wikipedia.org/wiki/Kilimandjaro" TargetMode="External"/><Relationship Id="rId5" Type="http://schemas.openxmlformats.org/officeDocument/2006/relationships/image" Target="../media/image58.jpeg"/><Relationship Id="rId4" Type="http://schemas.openxmlformats.org/officeDocument/2006/relationships/image" Target="../media/image57.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upload.wikimedia.org/wikipedia/commons/3/3b/Sokeda_forest.j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upload.wikimedia.org/wikipedia/commons/9/93/For%C3%AAt_tropicale.jpg" TargetMode="Externa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82452" y="2060848"/>
            <a:ext cx="8533106" cy="2308324"/>
          </a:xfrm>
          <a:prstGeom prst="rect">
            <a:avLst/>
          </a:prstGeom>
        </p:spPr>
        <p:txBody>
          <a:bodyPr wrap="none">
            <a:spAutoFit/>
          </a:bodyPr>
          <a:lstStyle/>
          <a:p>
            <a:pPr algn="ctr"/>
            <a:r>
              <a:rPr lang="fr-FR" sz="7200" b="1" dirty="0" smtClean="0">
                <a:latin typeface="Traditional Arabic" pitchFamily="18" charset="-78"/>
                <a:cs typeface="Traditional Arabic" pitchFamily="18" charset="-78"/>
              </a:rPr>
              <a:t>Les espaces verts </a:t>
            </a:r>
            <a:endParaRPr lang="fr-FR" sz="7200" b="1" dirty="0" smtClean="0">
              <a:latin typeface="Traditional Arabic" pitchFamily="18" charset="-78"/>
              <a:cs typeface="Traditional Arabic" pitchFamily="18" charset="-78"/>
            </a:endParaRPr>
          </a:p>
          <a:p>
            <a:pPr algn="ctr"/>
            <a:r>
              <a:rPr lang="fr-FR" sz="7200" b="1" dirty="0" smtClean="0">
                <a:latin typeface="Traditional Arabic" pitchFamily="18" charset="-78"/>
                <a:cs typeface="Traditional Arabic" pitchFamily="18" charset="-78"/>
              </a:rPr>
              <a:t>suburbains </a:t>
            </a:r>
            <a:r>
              <a:rPr lang="fr-FR" sz="7200" b="1" dirty="0" smtClean="0">
                <a:latin typeface="Traditional Arabic" pitchFamily="18" charset="-78"/>
                <a:cs typeface="Traditional Arabic" pitchFamily="18" charset="-78"/>
              </a:rPr>
              <a:t>et ruraux</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426464"/>
          </a:xfrm>
        </p:spPr>
        <p:txBody>
          <a:bodyPr/>
          <a:lstStyle/>
          <a:p>
            <a:pPr algn="ctr"/>
            <a:r>
              <a:rPr lang="fr-FR" dirty="0" smtClean="0"/>
              <a:t>°Des </a:t>
            </a:r>
            <a:r>
              <a:rPr lang="fr-FR" dirty="0" smtClean="0"/>
              <a:t>vélos cabines qui permettent de se promener en famille</a:t>
            </a:r>
            <a:endParaRPr lang="fr-FR" dirty="0"/>
          </a:p>
        </p:txBody>
      </p:sp>
      <p:pic>
        <p:nvPicPr>
          <p:cNvPr id="58370" name="Picture 2"/>
          <p:cNvPicPr>
            <a:picLocks noChangeAspect="1" noChangeArrowheads="1"/>
          </p:cNvPicPr>
          <p:nvPr/>
        </p:nvPicPr>
        <p:blipFill>
          <a:blip r:embed="rId2" cstate="print"/>
          <a:srcRect l="19643" t="27188" r="41617" b="23594"/>
          <a:stretch>
            <a:fillRect/>
          </a:stretch>
        </p:blipFill>
        <p:spPr bwMode="auto">
          <a:xfrm>
            <a:off x="395535" y="1556792"/>
            <a:ext cx="8748465" cy="5301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8219256" cy="914400"/>
          </a:xfrm>
        </p:spPr>
        <p:txBody>
          <a:bodyPr/>
          <a:lstStyle/>
          <a:p>
            <a:pPr algn="ctr"/>
            <a:r>
              <a:rPr lang="fr-FR" dirty="0" smtClean="0"/>
              <a:t>Ballade </a:t>
            </a:r>
            <a:r>
              <a:rPr lang="fr-FR" dirty="0" smtClean="0"/>
              <a:t>en poneys</a:t>
            </a:r>
            <a:br>
              <a:rPr lang="fr-FR" dirty="0" smtClean="0"/>
            </a:br>
            <a:endParaRPr lang="fr-FR" dirty="0"/>
          </a:p>
        </p:txBody>
      </p:sp>
      <p:pic>
        <p:nvPicPr>
          <p:cNvPr id="59394" name="Picture 2"/>
          <p:cNvPicPr>
            <a:picLocks noChangeAspect="1" noChangeArrowheads="1"/>
          </p:cNvPicPr>
          <p:nvPr/>
        </p:nvPicPr>
        <p:blipFill>
          <a:blip r:embed="rId2" cstate="print"/>
          <a:srcRect l="27391" t="41953" r="47704" b="20641"/>
          <a:stretch>
            <a:fillRect/>
          </a:stretch>
        </p:blipFill>
        <p:spPr bwMode="auto">
          <a:xfrm>
            <a:off x="539552" y="720650"/>
            <a:ext cx="8136904" cy="61373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88640"/>
            <a:ext cx="9144000" cy="1080120"/>
          </a:xfrm>
        </p:spPr>
        <p:txBody>
          <a:bodyPr/>
          <a:lstStyle/>
          <a:p>
            <a:pPr algn="ctr"/>
            <a:r>
              <a:rPr lang="fr-FR" sz="3600" dirty="0" smtClean="0"/>
              <a:t>Mini </a:t>
            </a:r>
            <a:r>
              <a:rPr lang="fr-FR" sz="3600" dirty="0" smtClean="0"/>
              <a:t>kart pour les enfants </a:t>
            </a:r>
            <a:r>
              <a:rPr lang="fr-FR" sz="3600" dirty="0" smtClean="0"/>
              <a:t/>
            </a:r>
            <a:br>
              <a:rPr lang="fr-FR" sz="3600" dirty="0" smtClean="0"/>
            </a:br>
            <a:r>
              <a:rPr lang="fr-FR" sz="3600" dirty="0" smtClean="0"/>
              <a:t>de </a:t>
            </a:r>
            <a:r>
              <a:rPr lang="fr-FR" sz="3600" dirty="0" smtClean="0"/>
              <a:t>2 à 12 ans</a:t>
            </a:r>
            <a:br>
              <a:rPr lang="fr-FR" sz="3600" dirty="0" smtClean="0"/>
            </a:br>
            <a:endParaRPr lang="fr-FR" sz="3600" dirty="0"/>
          </a:p>
        </p:txBody>
      </p:sp>
      <p:pic>
        <p:nvPicPr>
          <p:cNvPr id="60418" name="Picture 2" descr="photo"/>
          <p:cNvPicPr>
            <a:picLocks noChangeAspect="1" noChangeArrowheads="1"/>
          </p:cNvPicPr>
          <p:nvPr/>
        </p:nvPicPr>
        <p:blipFill>
          <a:blip r:embed="rId2" cstate="print"/>
          <a:srcRect/>
          <a:stretch>
            <a:fillRect/>
          </a:stretch>
        </p:blipFill>
        <p:spPr bwMode="auto">
          <a:xfrm>
            <a:off x="179512" y="2969568"/>
            <a:ext cx="5184576" cy="3888432"/>
          </a:xfrm>
          <a:prstGeom prst="rect">
            <a:avLst/>
          </a:prstGeom>
          <a:noFill/>
        </p:spPr>
      </p:pic>
      <p:pic>
        <p:nvPicPr>
          <p:cNvPr id="60420" name="Picture 4" descr="http://upload.wikimedia.org/wikipedia/commons/7/73/Norman-nato-europe-angerville-2008.jpg"/>
          <p:cNvPicPr>
            <a:picLocks noChangeAspect="1" noChangeArrowheads="1"/>
          </p:cNvPicPr>
          <p:nvPr/>
        </p:nvPicPr>
        <p:blipFill>
          <a:blip r:embed="rId3" cstate="print"/>
          <a:srcRect/>
          <a:stretch>
            <a:fillRect/>
          </a:stretch>
        </p:blipFill>
        <p:spPr bwMode="auto">
          <a:xfrm>
            <a:off x="5237071" y="1412776"/>
            <a:ext cx="3906929" cy="259228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0"/>
            <a:ext cx="8676456" cy="1426464"/>
          </a:xfrm>
        </p:spPr>
        <p:txBody>
          <a:bodyPr/>
          <a:lstStyle/>
          <a:p>
            <a:r>
              <a:rPr lang="fr-FR" sz="3600" dirty="0" smtClean="0"/>
              <a:t>Le </a:t>
            </a:r>
            <a:r>
              <a:rPr lang="fr-FR" sz="3600" dirty="0" smtClean="0"/>
              <a:t>grand carrousel manège historique (construit en 1885 et totalement restauré) à partir de 3 ans.</a:t>
            </a:r>
            <a:br>
              <a:rPr lang="fr-FR" sz="3600" dirty="0" smtClean="0"/>
            </a:br>
            <a:endParaRPr lang="fr-FR" sz="3600" dirty="0"/>
          </a:p>
        </p:txBody>
      </p:sp>
      <p:pic>
        <p:nvPicPr>
          <p:cNvPr id="62466" name="Picture 2" descr="http://www.lessignets.com/signetsdiane/calendrier/images/juillet/25/location-carrousel_2_etages.jpg"/>
          <p:cNvPicPr>
            <a:picLocks noChangeAspect="1" noChangeArrowheads="1"/>
          </p:cNvPicPr>
          <p:nvPr/>
        </p:nvPicPr>
        <p:blipFill>
          <a:blip r:embed="rId3" cstate="print"/>
          <a:srcRect/>
          <a:stretch>
            <a:fillRect/>
          </a:stretch>
        </p:blipFill>
        <p:spPr bwMode="auto">
          <a:xfrm>
            <a:off x="1331639" y="1772817"/>
            <a:ext cx="6405411" cy="5085184"/>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36712" y="332656"/>
            <a:ext cx="8507288" cy="1237824"/>
          </a:xfrm>
        </p:spPr>
        <p:txBody>
          <a:bodyPr/>
          <a:lstStyle/>
          <a:p>
            <a:r>
              <a:rPr lang="fr-FR" dirty="0" smtClean="0"/>
              <a:t>Le théâtre de </a:t>
            </a:r>
            <a:r>
              <a:rPr lang="fr-FR" dirty="0" smtClean="0"/>
              <a:t>guignol</a:t>
            </a:r>
            <a:endParaRPr lang="fr-FR" dirty="0"/>
          </a:p>
        </p:txBody>
      </p:sp>
      <p:sp>
        <p:nvSpPr>
          <p:cNvPr id="3" name="Espace réservé du contenu 2"/>
          <p:cNvSpPr>
            <a:spLocks noGrp="1"/>
          </p:cNvSpPr>
          <p:nvPr>
            <p:ph idx="1"/>
          </p:nvPr>
        </p:nvSpPr>
        <p:spPr/>
        <p:txBody>
          <a:bodyPr/>
          <a:lstStyle/>
          <a:p>
            <a:endParaRPr lang="fr-FR" dirty="0"/>
          </a:p>
        </p:txBody>
      </p:sp>
      <p:pic>
        <p:nvPicPr>
          <p:cNvPr id="63490" name="Picture 2" descr="http://www.questmachine.org/encyclopedie/illustrations/illustrations_articles/prague-theatre-marionnettes-don-giovanni-1_1300798800.jpg"/>
          <p:cNvPicPr>
            <a:picLocks noChangeAspect="1" noChangeArrowheads="1"/>
          </p:cNvPicPr>
          <p:nvPr/>
        </p:nvPicPr>
        <p:blipFill>
          <a:blip r:embed="rId2" cstate="print"/>
          <a:srcRect/>
          <a:stretch>
            <a:fillRect/>
          </a:stretch>
        </p:blipFill>
        <p:spPr bwMode="auto">
          <a:xfrm>
            <a:off x="251520" y="1471785"/>
            <a:ext cx="8352928" cy="5386215"/>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Parcs naturels</a:t>
            </a:r>
            <a:endParaRPr lang="fr-FR" dirty="0"/>
          </a:p>
        </p:txBody>
      </p:sp>
      <p:sp>
        <p:nvSpPr>
          <p:cNvPr id="3" name="Espace réservé du contenu 2"/>
          <p:cNvSpPr>
            <a:spLocks noGrp="1"/>
          </p:cNvSpPr>
          <p:nvPr>
            <p:ph idx="1"/>
          </p:nvPr>
        </p:nvSpPr>
        <p:spPr>
          <a:xfrm>
            <a:off x="467544" y="1340768"/>
            <a:ext cx="8676456" cy="5014792"/>
          </a:xfrm>
        </p:spPr>
        <p:txBody>
          <a:bodyPr>
            <a:normAutofit/>
          </a:bodyPr>
          <a:lstStyle/>
          <a:p>
            <a:pPr>
              <a:buNone/>
            </a:pPr>
            <a:r>
              <a:rPr lang="fr-FR" u="sng" dirty="0" smtClean="0"/>
              <a:t>Superficie</a:t>
            </a:r>
            <a:r>
              <a:rPr lang="fr-FR" dirty="0" smtClean="0"/>
              <a:t>: Territoire relativement étendu</a:t>
            </a:r>
          </a:p>
          <a:p>
            <a:pPr>
              <a:buNone/>
            </a:pPr>
            <a:r>
              <a:rPr lang="fr-FR" u="sng" dirty="0" smtClean="0"/>
              <a:t>Composition</a:t>
            </a:r>
            <a:r>
              <a:rPr lang="fr-FR" dirty="0" smtClean="0"/>
              <a:t>: un ou plusieurs écosystèmes, peu </a:t>
            </a:r>
          </a:p>
          <a:p>
            <a:pPr>
              <a:buNone/>
            </a:pPr>
            <a:r>
              <a:rPr lang="fr-FR" dirty="0" smtClean="0"/>
              <a:t>pas transformés par l’exploitation ou </a:t>
            </a:r>
          </a:p>
          <a:p>
            <a:pPr>
              <a:buNone/>
            </a:pPr>
            <a:r>
              <a:rPr lang="fr-FR" dirty="0" smtClean="0"/>
              <a:t>l’occupation humaines</a:t>
            </a:r>
          </a:p>
          <a:p>
            <a:pPr>
              <a:buNone/>
            </a:pPr>
            <a:r>
              <a:rPr lang="fr-FR" b="1" u="sng" dirty="0" smtClean="0">
                <a:effectLst>
                  <a:outerShdw blurRad="38100" dist="38100" dir="2700000" algn="tl">
                    <a:srgbClr val="000000">
                      <a:alpha val="43137"/>
                    </a:srgbClr>
                  </a:outerShdw>
                </a:effectLst>
              </a:rPr>
              <a:t>Les espèces animales et végétales </a:t>
            </a:r>
            <a:r>
              <a:rPr lang="fr-FR" dirty="0" smtClean="0"/>
              <a:t>présentent </a:t>
            </a:r>
          </a:p>
          <a:p>
            <a:pPr>
              <a:buNone/>
            </a:pPr>
            <a:r>
              <a:rPr lang="fr-FR" dirty="0" smtClean="0"/>
              <a:t>un intérêt du point de vue scientifique et récréatif </a:t>
            </a:r>
          </a:p>
          <a:p>
            <a:pPr>
              <a:buNone/>
            </a:pPr>
            <a:r>
              <a:rPr lang="fr-FR" u="sng" dirty="0" smtClean="0"/>
              <a:t>Des mesures </a:t>
            </a:r>
            <a:r>
              <a:rPr lang="fr-FR" dirty="0" smtClean="0"/>
              <a:t>ont été prises empêchant </a:t>
            </a:r>
          </a:p>
          <a:p>
            <a:pPr>
              <a:buNone/>
            </a:pPr>
            <a:r>
              <a:rPr lang="fr-FR" dirty="0" smtClean="0"/>
              <a:t>l’exploitation ou l’occupation </a:t>
            </a:r>
          </a:p>
          <a:p>
            <a:pPr>
              <a:buNone/>
            </a:pPr>
            <a:endParaRPr lang="fr-F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premiers parcs naturels</a:t>
            </a:r>
            <a:endParaRPr lang="fr-FR" dirty="0"/>
          </a:p>
        </p:txBody>
      </p:sp>
      <p:sp>
        <p:nvSpPr>
          <p:cNvPr id="3" name="Espace réservé du contenu 2"/>
          <p:cNvSpPr>
            <a:spLocks noGrp="1"/>
          </p:cNvSpPr>
          <p:nvPr>
            <p:ph idx="1"/>
          </p:nvPr>
        </p:nvSpPr>
        <p:spPr>
          <a:xfrm>
            <a:off x="323528" y="1340768"/>
            <a:ext cx="8363272" cy="5328592"/>
          </a:xfrm>
        </p:spPr>
        <p:txBody>
          <a:bodyPr>
            <a:normAutofit/>
          </a:bodyPr>
          <a:lstStyle/>
          <a:p>
            <a:pPr>
              <a:buNone/>
            </a:pPr>
            <a:r>
              <a:rPr lang="fr-FR" sz="4000" u="sng" dirty="0" smtClean="0"/>
              <a:t>Créés</a:t>
            </a:r>
            <a:r>
              <a:rPr lang="fr-FR" sz="4000" dirty="0" smtClean="0"/>
              <a:t> dans les pays neufs anglophones </a:t>
            </a:r>
          </a:p>
          <a:p>
            <a:pPr>
              <a:buNone/>
            </a:pPr>
            <a:r>
              <a:rPr lang="fr-FR" sz="4000" dirty="0" smtClean="0"/>
              <a:t>Etats-Unis</a:t>
            </a:r>
          </a:p>
          <a:p>
            <a:pPr>
              <a:buNone/>
            </a:pPr>
            <a:r>
              <a:rPr lang="fr-FR" sz="4000" dirty="0" smtClean="0"/>
              <a:t>			Canada</a:t>
            </a:r>
          </a:p>
          <a:p>
            <a:pPr>
              <a:buNone/>
            </a:pPr>
            <a:r>
              <a:rPr lang="fr-FR" sz="4000" dirty="0" smtClean="0"/>
              <a:t>					Australie</a:t>
            </a:r>
          </a:p>
          <a:p>
            <a:pPr>
              <a:buNone/>
            </a:pPr>
            <a:r>
              <a:rPr lang="fr-FR" sz="4000" dirty="0" smtClean="0"/>
              <a:t>						Afrique du sud</a:t>
            </a:r>
          </a:p>
          <a:p>
            <a:pPr>
              <a:buNone/>
            </a:pPr>
            <a:r>
              <a:rPr lang="fr-FR" sz="4000" b="1" u="sng" dirty="0" smtClean="0">
                <a:effectLst>
                  <a:outerShdw blurRad="38100" dist="38100" dir="2700000" algn="tl">
                    <a:srgbClr val="000000">
                      <a:alpha val="43137"/>
                    </a:srgbClr>
                  </a:outerShdw>
                </a:effectLst>
              </a:rPr>
              <a:t>Caractéristiques </a:t>
            </a:r>
            <a:r>
              <a:rPr lang="fr-FR" sz="4000" dirty="0" smtClean="0"/>
              <a:t>: Les espaces sont peu modifiés </a:t>
            </a:r>
            <a:endParaRPr lang="fr-FR" sz="4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Typologie des parcs naturels</a:t>
            </a:r>
            <a:endParaRPr lang="fr-FR" dirty="0"/>
          </a:p>
        </p:txBody>
      </p:sp>
      <p:sp>
        <p:nvSpPr>
          <p:cNvPr id="3" name="Espace réservé du contenu 2"/>
          <p:cNvSpPr>
            <a:spLocks noGrp="1"/>
          </p:cNvSpPr>
          <p:nvPr>
            <p:ph idx="1"/>
          </p:nvPr>
        </p:nvSpPr>
        <p:spPr>
          <a:xfrm>
            <a:off x="179512" y="1783560"/>
            <a:ext cx="8964488" cy="4572000"/>
          </a:xfrm>
        </p:spPr>
        <p:txBody>
          <a:bodyPr>
            <a:normAutofit/>
          </a:bodyPr>
          <a:lstStyle/>
          <a:p>
            <a:pPr>
              <a:buFontTx/>
              <a:buChar char="-"/>
            </a:pPr>
            <a:r>
              <a:rPr lang="fr-FR" sz="6000" dirty="0" smtClean="0"/>
              <a:t>Parcs naturels nationaux 				(PNN)</a:t>
            </a:r>
          </a:p>
          <a:p>
            <a:pPr>
              <a:buFontTx/>
              <a:buChar char="-"/>
            </a:pPr>
            <a:r>
              <a:rPr lang="fr-FR" sz="6000" dirty="0" smtClean="0"/>
              <a:t>Parcs naturels régionaux 				(PNR)</a:t>
            </a:r>
            <a:endParaRPr lang="fr-FR" sz="6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 parc naturel national</a:t>
            </a:r>
            <a:br>
              <a:rPr lang="fr-FR" dirty="0" smtClean="0"/>
            </a:br>
            <a:r>
              <a:rPr lang="fr-FR" dirty="0" smtClean="0"/>
              <a:t>monument de la nature </a:t>
            </a:r>
            <a:endParaRPr lang="fr-FR" dirty="0"/>
          </a:p>
        </p:txBody>
      </p:sp>
      <p:sp>
        <p:nvSpPr>
          <p:cNvPr id="3" name="Espace réservé du contenu 2"/>
          <p:cNvSpPr>
            <a:spLocks noGrp="1"/>
          </p:cNvSpPr>
          <p:nvPr>
            <p:ph idx="1"/>
          </p:nvPr>
        </p:nvSpPr>
        <p:spPr/>
        <p:txBody>
          <a:bodyPr/>
          <a:lstStyle/>
          <a:p>
            <a:r>
              <a:rPr lang="fr-FR" sz="5400" dirty="0" smtClean="0"/>
              <a:t>Surface étendue</a:t>
            </a:r>
          </a:p>
          <a:p>
            <a:r>
              <a:rPr lang="fr-FR" sz="5400" dirty="0" smtClean="0"/>
              <a:t>Zone naturelle peu ou pas modifiée par l’homme</a:t>
            </a:r>
          </a:p>
          <a:p>
            <a:r>
              <a:rPr lang="fr-FR" sz="5400" dirty="0" smtClean="0"/>
              <a:t>Protection spécifique</a:t>
            </a:r>
          </a:p>
          <a:p>
            <a:endParaRPr lang="fr-FR" dirty="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0"/>
            <a:ext cx="7772400" cy="914400"/>
          </a:xfrm>
        </p:spPr>
        <p:txBody>
          <a:bodyPr/>
          <a:lstStyle/>
          <a:p>
            <a:r>
              <a:rPr lang="fr-FR" dirty="0" smtClean="0"/>
              <a:t>Interdictions:</a:t>
            </a:r>
            <a:br>
              <a:rPr lang="fr-FR" dirty="0" smtClean="0"/>
            </a:br>
            <a:endParaRPr lang="fr-FR" dirty="0"/>
          </a:p>
        </p:txBody>
      </p:sp>
      <p:sp>
        <p:nvSpPr>
          <p:cNvPr id="3" name="Espace réservé du contenu 2"/>
          <p:cNvSpPr>
            <a:spLocks noGrp="1"/>
          </p:cNvSpPr>
          <p:nvPr>
            <p:ph idx="1"/>
          </p:nvPr>
        </p:nvSpPr>
        <p:spPr>
          <a:xfrm>
            <a:off x="395536" y="620688"/>
            <a:ext cx="8748464" cy="6237312"/>
          </a:xfrm>
        </p:spPr>
        <p:txBody>
          <a:bodyPr>
            <a:noAutofit/>
          </a:bodyPr>
          <a:lstStyle/>
          <a:p>
            <a:r>
              <a:rPr lang="fr-FR" sz="3600" dirty="0" smtClean="0"/>
              <a:t>Exploitation des ressources naturelles, minérales ou biologiques </a:t>
            </a:r>
            <a:r>
              <a:rPr lang="fr-FR" sz="3600" b="1" u="sng" dirty="0" smtClean="0">
                <a:effectLst>
                  <a:outerShdw blurRad="38100" dist="38100" dir="2700000" algn="tl">
                    <a:srgbClr val="000000">
                      <a:alpha val="43137"/>
                    </a:srgbClr>
                  </a:outerShdw>
                </a:effectLst>
              </a:rPr>
              <a:t>à fortiori </a:t>
            </a:r>
            <a:r>
              <a:rPr lang="fr-FR" sz="3600" dirty="0" smtClean="0"/>
              <a:t>la chasse </a:t>
            </a:r>
          </a:p>
          <a:p>
            <a:r>
              <a:rPr lang="fr-FR" sz="3600" dirty="0" smtClean="0"/>
              <a:t>Tout aménagement industriel</a:t>
            </a:r>
          </a:p>
          <a:p>
            <a:r>
              <a:rPr lang="fr-FR" sz="3600" dirty="0" smtClean="0"/>
              <a:t>Infrastructures routières exceptées celles permettant l’accès aux zones naturelles remarquables que le parc protège</a:t>
            </a:r>
          </a:p>
          <a:p>
            <a:r>
              <a:rPr lang="fr-FR" sz="3600" dirty="0" smtClean="0"/>
              <a:t>L’exploitation agricole mais un pastoralisme extensif y est toléré s’il préexistait à la création du parc </a:t>
            </a:r>
            <a:endParaRPr lang="fr-FR"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332656"/>
            <a:ext cx="8496944" cy="6336704"/>
          </a:xfrm>
        </p:spPr>
        <p:txBody>
          <a:bodyPr>
            <a:normAutofit/>
          </a:bodyPr>
          <a:lstStyle/>
          <a:p>
            <a:r>
              <a:rPr lang="fr-FR" sz="4400" b="1" dirty="0" smtClean="0">
                <a:latin typeface="Times New Roman" pitchFamily="18" charset="0"/>
                <a:cs typeface="Times New Roman" pitchFamily="18" charset="0"/>
              </a:rPr>
              <a:t>Les parcs périurbains</a:t>
            </a:r>
          </a:p>
          <a:p>
            <a:r>
              <a:rPr lang="fr-FR" sz="4400" b="1" dirty="0" smtClean="0">
                <a:latin typeface="Times New Roman" pitchFamily="18" charset="0"/>
                <a:cs typeface="Times New Roman" pitchFamily="18" charset="0"/>
              </a:rPr>
              <a:t>Les parcs naturels nationaux</a:t>
            </a:r>
          </a:p>
          <a:p>
            <a:r>
              <a:rPr lang="fr-FR" sz="4400" b="1" dirty="0" smtClean="0">
                <a:latin typeface="Times New Roman" pitchFamily="18" charset="0"/>
                <a:cs typeface="Times New Roman" pitchFamily="18" charset="0"/>
              </a:rPr>
              <a:t>Les parcs naturels régionaux</a:t>
            </a:r>
          </a:p>
          <a:p>
            <a:r>
              <a:rPr lang="fr-FR" sz="4400" b="1" dirty="0" smtClean="0">
                <a:latin typeface="Times New Roman" pitchFamily="18" charset="0"/>
                <a:cs typeface="Times New Roman" pitchFamily="18" charset="0"/>
              </a:rPr>
              <a:t>Les réserves </a:t>
            </a:r>
            <a:r>
              <a:rPr lang="fr-FR" sz="4400" b="1" dirty="0" smtClean="0">
                <a:latin typeface="Times New Roman" pitchFamily="18" charset="0"/>
                <a:cs typeface="Times New Roman" pitchFamily="18" charset="0"/>
              </a:rPr>
              <a:t>naturelles</a:t>
            </a:r>
            <a:endParaRPr lang="fr-FR" sz="4400" b="1" dirty="0" smtClean="0">
              <a:latin typeface="Times New Roman" pitchFamily="18" charset="0"/>
              <a:cs typeface="Times New Roman" pitchFamily="18" charset="0"/>
            </a:endParaRPr>
          </a:p>
          <a:p>
            <a:r>
              <a:rPr lang="fr-FR" sz="4400" b="1" dirty="0" smtClean="0">
                <a:latin typeface="Times New Roman" pitchFamily="18" charset="0"/>
                <a:cs typeface="Times New Roman" pitchFamily="18" charset="0"/>
              </a:rPr>
              <a:t>Les espaces boisés: forêt, bois, </a:t>
            </a:r>
            <a:r>
              <a:rPr lang="fr-FR" sz="4400" b="1" dirty="0" smtClean="0">
                <a:latin typeface="Times New Roman" pitchFamily="18" charset="0"/>
                <a:cs typeface="Times New Roman" pitchFamily="18" charset="0"/>
              </a:rPr>
              <a:t>maquis, broussailles </a:t>
            </a:r>
            <a:endParaRPr lang="fr-FR" sz="4400" b="1" dirty="0" smtClean="0">
              <a:latin typeface="Times New Roman" pitchFamily="18" charset="0"/>
              <a:cs typeface="Times New Roman" pitchFamily="18" charset="0"/>
            </a:endParaRPr>
          </a:p>
          <a:p>
            <a:r>
              <a:rPr lang="fr-FR" sz="4400" b="1" dirty="0" smtClean="0">
                <a:latin typeface="Times New Roman" pitchFamily="18" charset="0"/>
                <a:cs typeface="Times New Roman" pitchFamily="18" charset="0"/>
              </a:rPr>
              <a:t>Les espaces agricoles: pépinière, jardins </a:t>
            </a:r>
            <a:r>
              <a:rPr lang="fr-FR" sz="4400" b="1" dirty="0" smtClean="0">
                <a:latin typeface="Times New Roman" pitchFamily="18" charset="0"/>
                <a:cs typeface="Times New Roman" pitchFamily="18" charset="0"/>
              </a:rPr>
              <a:t>m</a:t>
            </a:r>
            <a:r>
              <a:rPr lang="fr-FR" sz="4400" b="1" dirty="0" smtClean="0">
                <a:latin typeface="Times New Roman" pitchFamily="18" charset="0"/>
                <a:cs typeface="Times New Roman" pitchFamily="18" charset="0"/>
              </a:rPr>
              <a:t>araîchers</a:t>
            </a:r>
            <a:r>
              <a:rPr lang="fr-FR" sz="4400" b="1" dirty="0" smtClean="0">
                <a:latin typeface="Times New Roman" pitchFamily="18" charset="0"/>
                <a:cs typeface="Times New Roman" pitchFamily="18" charset="0"/>
              </a:rPr>
              <a:t>, champs</a:t>
            </a:r>
          </a:p>
          <a:p>
            <a:endParaRPr lang="fr-FR" dirty="0"/>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Composition </a:t>
            </a:r>
            <a:endParaRPr lang="fr-FR" dirty="0"/>
          </a:p>
        </p:txBody>
      </p:sp>
      <p:sp>
        <p:nvSpPr>
          <p:cNvPr id="3" name="Espace réservé du contenu 2"/>
          <p:cNvSpPr>
            <a:spLocks noGrp="1"/>
          </p:cNvSpPr>
          <p:nvPr>
            <p:ph idx="1"/>
          </p:nvPr>
        </p:nvSpPr>
        <p:spPr>
          <a:xfrm>
            <a:off x="0" y="1124744"/>
            <a:ext cx="9144000" cy="5733256"/>
          </a:xfrm>
        </p:spPr>
        <p:txBody>
          <a:bodyPr>
            <a:noAutofit/>
          </a:bodyPr>
          <a:lstStyle/>
          <a:p>
            <a:r>
              <a:rPr lang="fr-FR" sz="4400" b="1" u="sng" dirty="0" smtClean="0"/>
              <a:t>Zone centrale </a:t>
            </a:r>
            <a:r>
              <a:rPr lang="fr-FR" sz="4400" dirty="0" smtClean="0"/>
              <a:t>(réserve intégrale): </a:t>
            </a:r>
          </a:p>
          <a:p>
            <a:pPr>
              <a:buFontTx/>
              <a:buChar char="-"/>
            </a:pPr>
            <a:r>
              <a:rPr lang="fr-FR" sz="4400" dirty="0" smtClean="0"/>
              <a:t>réglementation stricte </a:t>
            </a:r>
          </a:p>
          <a:p>
            <a:pPr>
              <a:buFontTx/>
              <a:buChar char="-"/>
            </a:pPr>
            <a:r>
              <a:rPr lang="fr-FR" sz="4400" dirty="0" smtClean="0"/>
              <a:t>Vocation de pure protection </a:t>
            </a:r>
          </a:p>
          <a:p>
            <a:pPr>
              <a:buNone/>
            </a:pPr>
            <a:r>
              <a:rPr lang="fr-FR" sz="4400" b="1" u="sng" dirty="0" smtClean="0"/>
              <a:t>Zone périphérique </a:t>
            </a:r>
            <a:r>
              <a:rPr lang="fr-FR" sz="4400" dirty="0" smtClean="0"/>
              <a:t>ou pré parc: protection, réalisations d’ordre social, économique, et culturels: hôtels, terrains de camping…</a:t>
            </a:r>
            <a:endParaRPr lang="fr-FR" sz="4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404664"/>
            <a:ext cx="8748464" cy="914400"/>
          </a:xfrm>
        </p:spPr>
        <p:txBody>
          <a:bodyPr/>
          <a:lstStyle/>
          <a:p>
            <a:r>
              <a:rPr lang="fr-FR" dirty="0" smtClean="0"/>
              <a:t>Apparition des parcs nationaux</a:t>
            </a:r>
            <a:endParaRPr lang="fr-FR" dirty="0"/>
          </a:p>
        </p:txBody>
      </p:sp>
      <p:sp>
        <p:nvSpPr>
          <p:cNvPr id="3" name="Espace réservé du contenu 2"/>
          <p:cNvSpPr>
            <a:spLocks noGrp="1"/>
          </p:cNvSpPr>
          <p:nvPr>
            <p:ph idx="1"/>
          </p:nvPr>
        </p:nvSpPr>
        <p:spPr/>
        <p:txBody>
          <a:bodyPr>
            <a:normAutofit/>
          </a:bodyPr>
          <a:lstStyle/>
          <a:p>
            <a:pPr>
              <a:buNone/>
            </a:pPr>
            <a:r>
              <a:rPr lang="fr-FR" sz="8000" i="1" dirty="0" smtClean="0"/>
              <a:t>La deuxième moitié du 19 siècle 1864, 1872</a:t>
            </a:r>
            <a:endParaRPr lang="fr-FR" sz="8000" i="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Première aire protégée ayant donné un parc </a:t>
            </a:r>
            <a:endParaRPr lang="fr-FR" dirty="0"/>
          </a:p>
        </p:txBody>
      </p:sp>
      <p:sp>
        <p:nvSpPr>
          <p:cNvPr id="3" name="Espace réservé du contenu 2"/>
          <p:cNvSpPr>
            <a:spLocks noGrp="1"/>
          </p:cNvSpPr>
          <p:nvPr>
            <p:ph idx="1"/>
          </p:nvPr>
        </p:nvSpPr>
        <p:spPr>
          <a:xfrm>
            <a:off x="251520" y="1783560"/>
            <a:ext cx="8435280" cy="4572000"/>
          </a:xfrm>
        </p:spPr>
        <p:txBody>
          <a:bodyPr>
            <a:normAutofit/>
          </a:bodyPr>
          <a:lstStyle/>
          <a:p>
            <a:r>
              <a:rPr lang="fr-FR" sz="6000" b="1" dirty="0" err="1" smtClean="0"/>
              <a:t>Mariposa</a:t>
            </a:r>
            <a:r>
              <a:rPr lang="fr-FR" sz="6000" b="1" dirty="0" smtClean="0"/>
              <a:t> </a:t>
            </a:r>
            <a:r>
              <a:rPr lang="fr-FR" sz="6000" b="1" dirty="0" err="1" smtClean="0"/>
              <a:t>Grone</a:t>
            </a:r>
            <a:r>
              <a:rPr lang="fr-FR" sz="6000" b="1" dirty="0" smtClean="0"/>
              <a:t> </a:t>
            </a:r>
            <a:r>
              <a:rPr lang="fr-FR" sz="6000" dirty="0" smtClean="0"/>
              <a:t>en Californie 1864</a:t>
            </a:r>
          </a:p>
          <a:p>
            <a:r>
              <a:rPr lang="fr-FR" sz="6000" dirty="0" smtClean="0"/>
              <a:t>Créateur: </a:t>
            </a:r>
            <a:r>
              <a:rPr lang="fr-FR" sz="6000" dirty="0" err="1" smtClean="0"/>
              <a:t>Jhon</a:t>
            </a:r>
            <a:r>
              <a:rPr lang="fr-FR" sz="6000" dirty="0" smtClean="0"/>
              <a:t> </a:t>
            </a:r>
            <a:r>
              <a:rPr lang="fr-FR" sz="6000" dirty="0" err="1" smtClean="0"/>
              <a:t>Muir</a:t>
            </a:r>
            <a:r>
              <a:rPr lang="fr-FR" sz="6000" dirty="0" smtClean="0"/>
              <a:t> (naturaliste américain)</a:t>
            </a:r>
            <a:endParaRPr lang="fr-FR" sz="6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7584" y="548680"/>
            <a:ext cx="7740352" cy="1188744"/>
          </a:xfrm>
        </p:spPr>
        <p:txBody>
          <a:bodyPr/>
          <a:lstStyle/>
          <a:p>
            <a:pPr algn="ctr"/>
            <a:r>
              <a:rPr lang="fr-FR" dirty="0" smtClean="0"/>
              <a:t>Premier parc naturel </a:t>
            </a:r>
            <a:br>
              <a:rPr lang="fr-FR" dirty="0" smtClean="0"/>
            </a:br>
            <a:r>
              <a:rPr lang="fr-FR" dirty="0" smtClean="0"/>
              <a:t>dans le monde</a:t>
            </a:r>
            <a:endParaRPr lang="fr-FR" dirty="0"/>
          </a:p>
        </p:txBody>
      </p:sp>
      <p:sp>
        <p:nvSpPr>
          <p:cNvPr id="3" name="Espace réservé du contenu 2"/>
          <p:cNvSpPr>
            <a:spLocks noGrp="1"/>
          </p:cNvSpPr>
          <p:nvPr>
            <p:ph idx="1"/>
          </p:nvPr>
        </p:nvSpPr>
        <p:spPr>
          <a:xfrm>
            <a:off x="0" y="1783560"/>
            <a:ext cx="8686800" cy="4572000"/>
          </a:xfrm>
        </p:spPr>
        <p:txBody>
          <a:bodyPr>
            <a:noAutofit/>
          </a:bodyPr>
          <a:lstStyle/>
          <a:p>
            <a:pPr algn="ctr"/>
            <a:r>
              <a:rPr lang="fr-FR" sz="4800" dirty="0" smtClean="0"/>
              <a:t>YELLOW STONE </a:t>
            </a:r>
          </a:p>
          <a:p>
            <a:r>
              <a:rPr lang="fr-FR" sz="4800" u="sng" dirty="0" smtClean="0"/>
              <a:t>Superficie: </a:t>
            </a:r>
            <a:r>
              <a:rPr lang="fr-FR" sz="4800" dirty="0" smtClean="0"/>
              <a:t>880000 ha </a:t>
            </a:r>
            <a:r>
              <a:rPr lang="fr-FR" sz="4800" u="sng" dirty="0" smtClean="0"/>
              <a:t>Année de création: </a:t>
            </a:r>
            <a:r>
              <a:rPr lang="fr-FR" sz="4800" dirty="0" smtClean="0"/>
              <a:t>(1872)</a:t>
            </a:r>
          </a:p>
          <a:p>
            <a:r>
              <a:rPr lang="fr-FR" sz="4800" u="sng" dirty="0" smtClean="0"/>
              <a:t>Pays</a:t>
            </a:r>
            <a:r>
              <a:rPr lang="fr-FR" sz="4800" dirty="0" smtClean="0"/>
              <a:t>: Etats-Unis </a:t>
            </a:r>
          </a:p>
          <a:p>
            <a:r>
              <a:rPr lang="fr-FR" sz="4800" u="sng" dirty="0" smtClean="0"/>
              <a:t>Objet</a:t>
            </a:r>
            <a:r>
              <a:rPr lang="fr-FR" sz="4800" dirty="0" smtClean="0"/>
              <a:t>: protection des derniers bisons de l’Amérique </a:t>
            </a:r>
            <a:endParaRPr lang="fr-FR" sz="4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2052840"/>
          </a:xfrm>
        </p:spPr>
        <p:txBody>
          <a:bodyPr/>
          <a:lstStyle/>
          <a:p>
            <a:r>
              <a:rPr lang="fr-FR" dirty="0" smtClean="0"/>
              <a:t>Accélération du rythme de création des parcs nationaux</a:t>
            </a:r>
            <a:br>
              <a:rPr lang="fr-FR" dirty="0" smtClean="0"/>
            </a:br>
            <a:r>
              <a:rPr lang="fr-FR" dirty="0" smtClean="0"/>
              <a:t>Et aires protégées  </a:t>
            </a:r>
            <a:endParaRPr lang="fr-FR" dirty="0"/>
          </a:p>
        </p:txBody>
      </p:sp>
      <p:sp>
        <p:nvSpPr>
          <p:cNvPr id="3" name="Espace réservé du contenu 2"/>
          <p:cNvSpPr>
            <a:spLocks noGrp="1"/>
          </p:cNvSpPr>
          <p:nvPr>
            <p:ph idx="1"/>
          </p:nvPr>
        </p:nvSpPr>
        <p:spPr>
          <a:xfrm>
            <a:off x="914400" y="2924944"/>
            <a:ext cx="7772400" cy="3430616"/>
          </a:xfrm>
        </p:spPr>
        <p:txBody>
          <a:bodyPr>
            <a:normAutofit/>
          </a:bodyPr>
          <a:lstStyle/>
          <a:p>
            <a:pPr>
              <a:buNone/>
            </a:pPr>
            <a:r>
              <a:rPr lang="fr-FR" sz="7200" dirty="0" smtClean="0"/>
              <a:t>Après la deuxième guerre mondiale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764704"/>
          </a:xfrm>
        </p:spPr>
        <p:txBody>
          <a:bodyPr/>
          <a:lstStyle/>
          <a:p>
            <a:r>
              <a:rPr lang="fr-FR" dirty="0" smtClean="0"/>
              <a:t>Situation des parcs nationaux</a:t>
            </a:r>
            <a:endParaRPr lang="fr-FR" dirty="0"/>
          </a:p>
        </p:txBody>
      </p:sp>
      <p:sp>
        <p:nvSpPr>
          <p:cNvPr id="3" name="Espace réservé du contenu 2"/>
          <p:cNvSpPr>
            <a:spLocks noGrp="1"/>
          </p:cNvSpPr>
          <p:nvPr>
            <p:ph idx="1"/>
          </p:nvPr>
        </p:nvSpPr>
        <p:spPr>
          <a:xfrm>
            <a:off x="0" y="692696"/>
            <a:ext cx="9144000" cy="5976664"/>
          </a:xfrm>
        </p:spPr>
        <p:txBody>
          <a:bodyPr>
            <a:noAutofit/>
          </a:bodyPr>
          <a:lstStyle/>
          <a:p>
            <a:r>
              <a:rPr lang="fr-FR" sz="3600" dirty="0" smtClean="0"/>
              <a:t>Pays anglo-saxons et  germaniques: satisfaisante</a:t>
            </a:r>
          </a:p>
          <a:p>
            <a:r>
              <a:rPr lang="fr-FR" sz="3600" dirty="0" smtClean="0"/>
              <a:t>Pays industrialisés en particulier de la zone méditerranéenne / pays socialistes: nuancée</a:t>
            </a:r>
          </a:p>
          <a:p>
            <a:r>
              <a:rPr lang="fr-FR" sz="3600" dirty="0" smtClean="0"/>
              <a:t>Tiers monde: défrichés et menacés</a:t>
            </a:r>
          </a:p>
          <a:p>
            <a:r>
              <a:rPr lang="fr-FR" sz="3600" dirty="0" smtClean="0"/>
              <a:t>Amérique latine: Brésil, Venezuela: connaissent des problèmes: construction de route, invasion par le sous-prolétariat qui braconne , coupe la forêt  et la détruit pour la mettre en culture </a:t>
            </a:r>
            <a:endParaRPr lang="fr-FR" sz="3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512064"/>
            <a:ext cx="8892480" cy="914400"/>
          </a:xfrm>
        </p:spPr>
        <p:txBody>
          <a:bodyPr/>
          <a:lstStyle/>
          <a:p>
            <a:r>
              <a:rPr lang="fr-FR" b="1" dirty="0" smtClean="0"/>
              <a:t>LE PARC NATIONAL DU NIOKOLO KOBA</a:t>
            </a:r>
            <a:r>
              <a:rPr lang="fr-FR" dirty="0" smtClean="0"/>
              <a:t/>
            </a:r>
            <a:br>
              <a:rPr lang="fr-FR" dirty="0" smtClean="0"/>
            </a:br>
            <a:endParaRPr lang="fr-FR" dirty="0"/>
          </a:p>
        </p:txBody>
      </p:sp>
      <p:sp>
        <p:nvSpPr>
          <p:cNvPr id="3" name="Espace réservé du contenu 2"/>
          <p:cNvSpPr>
            <a:spLocks noGrp="1"/>
          </p:cNvSpPr>
          <p:nvPr>
            <p:ph idx="1"/>
          </p:nvPr>
        </p:nvSpPr>
        <p:spPr>
          <a:xfrm>
            <a:off x="0" y="1783560"/>
            <a:ext cx="9144000" cy="4572000"/>
          </a:xfrm>
        </p:spPr>
        <p:txBody>
          <a:bodyPr>
            <a:normAutofit/>
          </a:bodyPr>
          <a:lstStyle/>
          <a:p>
            <a:pPr algn="just">
              <a:buNone/>
            </a:pPr>
            <a:r>
              <a:rPr lang="fr-FR" sz="4000" dirty="0" smtClean="0"/>
              <a:t>D'une </a:t>
            </a:r>
            <a:r>
              <a:rPr lang="fr-FR" sz="4000" dirty="0" smtClean="0"/>
              <a:t>superficie de 913 000 hectares de savanes (boisée, arborée et arbustive) et de forêts (sèches et galeries), le Parc National du </a:t>
            </a:r>
            <a:r>
              <a:rPr lang="fr-FR" sz="4000" dirty="0" err="1" smtClean="0"/>
              <a:t>Niokolo</a:t>
            </a:r>
            <a:r>
              <a:rPr lang="fr-FR" sz="4000" dirty="0" smtClean="0"/>
              <a:t>-</a:t>
            </a:r>
            <a:r>
              <a:rPr lang="fr-FR" sz="4000" dirty="0" err="1" smtClean="0"/>
              <a:t>Koba</a:t>
            </a:r>
            <a:r>
              <a:rPr lang="fr-FR" sz="4000" dirty="0" smtClean="0"/>
              <a:t> (PNNK) se trouve au sud-est du Sénégal, dans la région de Tambacounda, à environ 500 Km de Dakar</a:t>
            </a:r>
          </a:p>
          <a:p>
            <a:endParaRPr lang="fr-F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6" name="Picture 2" descr="http://www.memoireonline.com/01/09/1857/Espaces-ressources-et-potentiels--Efficience-de-deux-modes-de-prelevement-en-peripherie-Nord-du-Pa1.png"/>
          <p:cNvPicPr>
            <a:picLocks noChangeAspect="1" noChangeArrowheads="1"/>
          </p:cNvPicPr>
          <p:nvPr/>
        </p:nvPicPr>
        <p:blipFill>
          <a:blip r:embed="rId2" cstate="print"/>
          <a:srcRect/>
          <a:stretch>
            <a:fillRect/>
          </a:stretch>
        </p:blipFill>
        <p:spPr bwMode="auto">
          <a:xfrm>
            <a:off x="1000101" y="1"/>
            <a:ext cx="7286644" cy="5175128"/>
          </a:xfrm>
          <a:prstGeom prst="rect">
            <a:avLst/>
          </a:prstGeom>
          <a:noFill/>
        </p:spPr>
      </p:pic>
      <p:sp>
        <p:nvSpPr>
          <p:cNvPr id="5" name="Rectangle 4"/>
          <p:cNvSpPr/>
          <p:nvPr/>
        </p:nvSpPr>
        <p:spPr>
          <a:xfrm>
            <a:off x="214282" y="5301208"/>
            <a:ext cx="8929719" cy="2031325"/>
          </a:xfrm>
          <a:prstGeom prst="rect">
            <a:avLst/>
          </a:prstGeom>
        </p:spPr>
        <p:txBody>
          <a:bodyPr wrap="square">
            <a:spAutoFit/>
          </a:bodyPr>
          <a:lstStyle/>
          <a:p>
            <a:r>
              <a:rPr lang="fr-FR" b="1" i="1" u="sng" dirty="0" smtClean="0"/>
              <a:t>Figure 1 </a:t>
            </a:r>
            <a:r>
              <a:rPr lang="fr-FR" b="1" i="1" dirty="0" smtClean="0"/>
              <a:t>: Zonage d'une réserve de biosphère, d'après l'UNESCO, 2000.</a:t>
            </a:r>
            <a:endParaRPr lang="fr-FR" dirty="0" smtClean="0"/>
          </a:p>
          <a:p>
            <a:r>
              <a:rPr lang="fr-FR" dirty="0" smtClean="0"/>
              <a:t>Signalons que l'administration juridique de la zone centrale et de la zone tampon relève de l'autorité exclusive de la Direction des Parcs Nationaux du Sénégal (DPNS), tandis que celle de la périphérie relève de la compétence des collectivités locales concernées, avec toutefois un droit de regard de la DPNS.</a:t>
            </a:r>
          </a:p>
          <a:p>
            <a:r>
              <a:rPr lang="fr-FR" dirty="0" smtClean="0"/>
              <a:t/>
            </a:r>
            <a:br>
              <a:rPr lang="fr-FR" dirty="0" smtClean="0"/>
            </a:br>
            <a:endParaRPr lang="fr-F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88640"/>
            <a:ext cx="9144000" cy="6480720"/>
          </a:xfrm>
        </p:spPr>
        <p:txBody>
          <a:bodyPr>
            <a:noAutofit/>
          </a:bodyPr>
          <a:lstStyle/>
          <a:p>
            <a:pPr algn="just"/>
            <a:r>
              <a:rPr lang="fr-FR" sz="4400" b="1" u="sng" dirty="0" smtClean="0">
                <a:effectLst>
                  <a:outerShdw blurRad="38100" dist="38100" dir="2700000" algn="tl">
                    <a:srgbClr val="000000">
                      <a:alpha val="43137"/>
                    </a:srgbClr>
                  </a:outerShdw>
                </a:effectLst>
              </a:rPr>
              <a:t>L'aire </a:t>
            </a:r>
            <a:r>
              <a:rPr lang="fr-FR" sz="4400" b="1" u="sng" dirty="0" smtClean="0">
                <a:effectLst>
                  <a:outerShdw blurRad="38100" dist="38100" dir="2700000" algn="tl">
                    <a:srgbClr val="000000">
                      <a:alpha val="43137"/>
                    </a:srgbClr>
                  </a:outerShdw>
                </a:effectLst>
              </a:rPr>
              <a:t>centrale:</a:t>
            </a:r>
            <a:r>
              <a:rPr lang="fr-FR" sz="4400" b="1" dirty="0" smtClean="0"/>
              <a:t> </a:t>
            </a:r>
            <a:r>
              <a:rPr lang="fr-FR" sz="4400" dirty="0" smtClean="0"/>
              <a:t>qui est le noyau de la réserve, est un site </a:t>
            </a:r>
            <a:r>
              <a:rPr lang="fr-FR" sz="4400" dirty="0" smtClean="0"/>
              <a:t>e</a:t>
            </a:r>
            <a:r>
              <a:rPr lang="fr-FR" sz="4400" dirty="0" smtClean="0"/>
              <a:t> </a:t>
            </a:r>
            <a:r>
              <a:rPr lang="fr-FR" sz="4400" b="1" dirty="0" smtClean="0"/>
              <a:t>conservation </a:t>
            </a:r>
            <a:r>
              <a:rPr lang="fr-FR" sz="4400" dirty="0" smtClean="0"/>
              <a:t>et doit garder le maximum de son naturel. Ici toute forme d'exploitation ou d'activités humaines sont formellement </a:t>
            </a:r>
            <a:r>
              <a:rPr lang="fr-FR" sz="4400" dirty="0" smtClean="0"/>
              <a:t>interdites. </a:t>
            </a:r>
            <a:r>
              <a:rPr lang="fr-FR" sz="4400" dirty="0" smtClean="0"/>
              <a:t>Elle correspond aux limites instituées par le décret d'extension de 1969;</a:t>
            </a:r>
          </a:p>
          <a:p>
            <a:r>
              <a:rPr lang="fr-FR" sz="1800" dirty="0" smtClean="0"/>
              <a:t>o</a:t>
            </a:r>
          </a:p>
          <a:p>
            <a:r>
              <a:rPr lang="fr-FR" sz="2800" dirty="0" smtClean="0"/>
              <a:t>o </a:t>
            </a:r>
            <a:endParaRPr lang="fr-FR"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Parcs périurbains:</a:t>
            </a:r>
            <a:endParaRPr lang="fr-FR" dirty="0"/>
          </a:p>
        </p:txBody>
      </p:sp>
      <p:sp>
        <p:nvSpPr>
          <p:cNvPr id="3" name="Espace réservé du contenu 2"/>
          <p:cNvSpPr>
            <a:spLocks noGrp="1"/>
          </p:cNvSpPr>
          <p:nvPr>
            <p:ph idx="1"/>
          </p:nvPr>
        </p:nvSpPr>
        <p:spPr>
          <a:xfrm>
            <a:off x="914400" y="1196752"/>
            <a:ext cx="7772400" cy="5158808"/>
          </a:xfrm>
        </p:spPr>
        <p:txBody>
          <a:bodyPr>
            <a:normAutofit lnSpcReduction="10000"/>
          </a:bodyPr>
          <a:lstStyle/>
          <a:p>
            <a:pPr>
              <a:buFontTx/>
              <a:buChar char="-"/>
            </a:pPr>
            <a:r>
              <a:rPr lang="fr-FR" dirty="0" smtClean="0"/>
              <a:t>Transport </a:t>
            </a:r>
          </a:p>
          <a:p>
            <a:pPr>
              <a:buFontTx/>
              <a:buChar char="-"/>
            </a:pPr>
            <a:r>
              <a:rPr lang="fr-FR" dirty="0" smtClean="0"/>
              <a:t>Corridors verts (liaisons)</a:t>
            </a:r>
          </a:p>
          <a:p>
            <a:pPr>
              <a:buFontTx/>
              <a:buChar char="-"/>
            </a:pPr>
            <a:r>
              <a:rPr lang="fr-FR" dirty="0" smtClean="0"/>
              <a:t>Spécialisation (aménagements spécifiques)</a:t>
            </a:r>
          </a:p>
          <a:p>
            <a:pPr>
              <a:buFontTx/>
              <a:buChar char="-"/>
            </a:pPr>
            <a:r>
              <a:rPr lang="fr-FR" dirty="0" smtClean="0"/>
              <a:t>Relief (plan d’eau)</a:t>
            </a:r>
          </a:p>
          <a:p>
            <a:pPr>
              <a:buFontTx/>
              <a:buChar char="-"/>
            </a:pPr>
            <a:r>
              <a:rPr lang="fr-FR" dirty="0" smtClean="0"/>
              <a:t>Base de loisirs (jeux nautiques/sports nautiques</a:t>
            </a:r>
          </a:p>
          <a:p>
            <a:pPr>
              <a:buFontTx/>
              <a:buChar char="-"/>
            </a:pPr>
            <a:r>
              <a:rPr lang="fr-FR" dirty="0" smtClean="0"/>
              <a:t>Surface de plusieurs centaines d’hectares </a:t>
            </a:r>
          </a:p>
          <a:p>
            <a:pPr>
              <a:buFontTx/>
              <a:buChar char="-"/>
            </a:pPr>
            <a:r>
              <a:rPr lang="fr-FR" dirty="0" smtClean="0"/>
              <a:t>Promenade, pêche, réserve ornithologiques, Musée, zoo, champ de course, terrain de camping, jeux libres, complexe sportif</a:t>
            </a:r>
          </a:p>
          <a:p>
            <a:pPr>
              <a:buFontTx/>
              <a:buChar char="-"/>
            </a:pPr>
            <a:endParaRPr lang="fr-FR" dirty="0" smtClean="0"/>
          </a:p>
          <a:p>
            <a:pPr>
              <a:buNone/>
            </a:pPr>
            <a:endParaRPr lang="fr-F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0"/>
            <a:ext cx="8604448" cy="6186309"/>
          </a:xfrm>
          <a:prstGeom prst="rect">
            <a:avLst/>
          </a:prstGeom>
        </p:spPr>
        <p:txBody>
          <a:bodyPr wrap="square">
            <a:spAutoFit/>
          </a:bodyPr>
          <a:lstStyle/>
          <a:p>
            <a:pPr algn="just"/>
            <a:r>
              <a:rPr lang="fr-FR" sz="3600" dirty="0" smtClean="0"/>
              <a:t> </a:t>
            </a:r>
            <a:r>
              <a:rPr lang="fr-FR" sz="3600" b="1" u="sng" dirty="0" smtClean="0">
                <a:solidFill>
                  <a:srgbClr val="FF0000"/>
                </a:solidFill>
              </a:rPr>
              <a:t>la zone tampon</a:t>
            </a:r>
            <a:r>
              <a:rPr lang="fr-FR" sz="3600" b="1" dirty="0" smtClean="0"/>
              <a:t> </a:t>
            </a:r>
            <a:r>
              <a:rPr lang="fr-FR" sz="3600" dirty="0" smtClean="0"/>
              <a:t>autour de l'aire centrale, sur une bande d'environ 1 km de profondeur, est un site de </a:t>
            </a:r>
            <a:r>
              <a:rPr lang="fr-FR" sz="3600" b="1" dirty="0" smtClean="0"/>
              <a:t>préservation </a:t>
            </a:r>
            <a:r>
              <a:rPr lang="fr-FR" sz="3600" dirty="0" smtClean="0"/>
              <a:t>et de transition. Selon le comité sénégalais du MAB/UNESCO, elle </a:t>
            </a:r>
            <a:r>
              <a:rPr lang="fr-FR" sz="3600" i="1" dirty="0" smtClean="0"/>
              <a:t>«peut abriter des écosystèmes modifiés par l'homme. Aussi des activités comme l 'exploitation forestière, l 'agriculture traditionnelle ou le pâturage peuvent y être tolérées, sous réserve </a:t>
            </a:r>
            <a:r>
              <a:rPr lang="fr-FR" sz="3600" i="1" dirty="0" err="1" smtClean="0"/>
              <a:t>qu</a:t>
            </a:r>
            <a:r>
              <a:rPr lang="fr-FR" sz="3600" i="1" dirty="0" smtClean="0"/>
              <a:t> 'elles soient compatibles avec les objectifs généraux de la réserves de la biosphère»</a:t>
            </a:r>
            <a:r>
              <a:rPr lang="fr-FR" sz="3600" i="1" baseline="30000" dirty="0" smtClean="0"/>
              <a:t>11</a:t>
            </a:r>
            <a:r>
              <a:rPr lang="fr-FR" sz="3600" i="1" dirty="0" smtClean="0"/>
              <a:t>. </a:t>
            </a:r>
            <a:endParaRPr lang="fr-FR" sz="36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14400" y="332656"/>
            <a:ext cx="7772400" cy="6022904"/>
          </a:xfrm>
        </p:spPr>
        <p:txBody>
          <a:bodyPr>
            <a:normAutofit/>
          </a:bodyPr>
          <a:lstStyle/>
          <a:p>
            <a:pPr>
              <a:buNone/>
            </a:pPr>
            <a:r>
              <a:rPr lang="fr-FR" sz="4800" dirty="0" smtClean="0"/>
              <a:t>Dans la partie nord du PNNK, le fleuve Gambie constitue la limite de cette zone et la présence des bananeraies le long de ce cours d'eau, constitue un exemple de mise en valeur qui traduit les dispositions ci-dessus;</a:t>
            </a:r>
            <a:endParaRPr lang="fr-FR" sz="4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42853"/>
            <a:ext cx="8229600" cy="6572296"/>
          </a:xfrm>
        </p:spPr>
        <p:txBody>
          <a:bodyPr>
            <a:normAutofit lnSpcReduction="10000"/>
          </a:bodyPr>
          <a:lstStyle/>
          <a:p>
            <a:r>
              <a:rPr lang="fr-FR" sz="3600" b="1" dirty="0" smtClean="0"/>
              <a:t>la périphérie </a:t>
            </a:r>
            <a:r>
              <a:rPr lang="fr-FR" sz="3600" dirty="0" smtClean="0"/>
              <a:t>est quant à elle une zone largement </a:t>
            </a:r>
            <a:r>
              <a:rPr lang="fr-FR" sz="3600" b="1" dirty="0" smtClean="0"/>
              <a:t>humanisée, </a:t>
            </a:r>
            <a:r>
              <a:rPr lang="fr-FR" sz="3600" dirty="0" smtClean="0"/>
              <a:t>car abritant des terroirs villageois essentiellement agropastorale. Ses contours correspondent ici aussi aux limites instituées par le décret d'extension de 1969. Elle englobe les</a:t>
            </a:r>
          </a:p>
          <a:p>
            <a:r>
              <a:rPr lang="fr-FR" sz="3600" dirty="0" smtClean="0"/>
              <a:t>terroirs de neuf communautés rurales, dont l'installation de certains est antérieure à la création du Parc, tandis que d'autres sont des villages déguerpis du Parc en 1972.</a:t>
            </a:r>
          </a:p>
          <a:p>
            <a:endParaRPr lang="fr-F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a:bodyPr>
          <a:lstStyle/>
          <a:p>
            <a:r>
              <a:rPr lang="fr-FR" sz="4400" dirty="0" smtClean="0"/>
              <a:t>Situé au </a:t>
            </a:r>
            <a:r>
              <a:rPr lang="fr-FR" sz="4400" dirty="0" err="1" smtClean="0"/>
              <a:t>Nord-Est</a:t>
            </a:r>
            <a:r>
              <a:rPr lang="fr-FR" sz="4400" dirty="0" smtClean="0"/>
              <a:t> de l’agglomération lyonnaise, à 15 minutes de Lyon, le Grand Parc Miribel </a:t>
            </a:r>
            <a:r>
              <a:rPr lang="fr-FR" sz="4400" dirty="0" err="1" smtClean="0"/>
              <a:t>Jonage</a:t>
            </a:r>
            <a:r>
              <a:rPr lang="fr-FR" sz="4400" dirty="0" smtClean="0"/>
              <a:t> s’inscrit dans un vaste espace naturel préservé et compte parmi les plus grands parcs </a:t>
            </a:r>
            <a:r>
              <a:rPr lang="fr-FR" sz="4400" dirty="0" smtClean="0"/>
              <a:t>périurbains </a:t>
            </a:r>
            <a:r>
              <a:rPr lang="fr-FR" sz="4400" dirty="0" smtClean="0"/>
              <a:t>d’Europe</a:t>
            </a:r>
            <a:r>
              <a:rPr lang="fr-FR" dirty="0" smtClean="0"/>
              <a:t>.</a:t>
            </a:r>
            <a:endParaRPr lang="fr-F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Parc naturel régional </a:t>
            </a:r>
            <a:endParaRPr lang="fr-FR" dirty="0"/>
          </a:p>
        </p:txBody>
      </p:sp>
      <p:sp>
        <p:nvSpPr>
          <p:cNvPr id="3" name="Espace réservé du contenu 2"/>
          <p:cNvSpPr>
            <a:spLocks noGrp="1"/>
          </p:cNvSpPr>
          <p:nvPr>
            <p:ph idx="1"/>
          </p:nvPr>
        </p:nvSpPr>
        <p:spPr>
          <a:xfrm>
            <a:off x="0" y="1196752"/>
            <a:ext cx="9144000" cy="5661248"/>
          </a:xfrm>
        </p:spPr>
        <p:txBody>
          <a:bodyPr>
            <a:noAutofit/>
          </a:bodyPr>
          <a:lstStyle/>
          <a:p>
            <a:r>
              <a:rPr lang="fr-FR" sz="4800" dirty="0" smtClean="0"/>
              <a:t>Établissement public de coopération sous forme de syndicat mixte regroupant les collectivités territoriales concernées d’une </a:t>
            </a:r>
            <a:r>
              <a:rPr lang="fr-FR" sz="4800" b="1" u="sng" dirty="0" smtClean="0">
                <a:effectLst>
                  <a:outerShdw blurRad="38100" dist="38100" dir="2700000" algn="tl">
                    <a:srgbClr val="000000">
                      <a:alpha val="43137"/>
                    </a:srgbClr>
                  </a:outerShdw>
                </a:effectLst>
              </a:rPr>
              <a:t>zone suburbaine ou rurale remarquable</a:t>
            </a:r>
            <a:endParaRPr lang="fr-FR" sz="4800" b="1" u="sng" dirty="0">
              <a:effectLst>
                <a:outerShdw blurRad="38100" dist="38100" dir="2700000" algn="tl">
                  <a:srgbClr val="000000">
                    <a:alpha val="43137"/>
                  </a:srgbClr>
                </a:outerShdw>
              </a:effectLs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188640"/>
            <a:ext cx="7772400" cy="1237824"/>
          </a:xfrm>
        </p:spPr>
        <p:txBody>
          <a:bodyPr/>
          <a:lstStyle/>
          <a:p>
            <a:r>
              <a:rPr lang="fr-FR" dirty="0" smtClean="0"/>
              <a:t>Rôles:</a:t>
            </a:r>
            <a:endParaRPr lang="fr-FR" dirty="0"/>
          </a:p>
        </p:txBody>
      </p:sp>
      <p:sp>
        <p:nvSpPr>
          <p:cNvPr id="3" name="Espace réservé du contenu 2"/>
          <p:cNvSpPr>
            <a:spLocks noGrp="1"/>
          </p:cNvSpPr>
          <p:nvPr>
            <p:ph idx="1"/>
          </p:nvPr>
        </p:nvSpPr>
        <p:spPr>
          <a:xfrm>
            <a:off x="179512" y="1268760"/>
            <a:ext cx="8507288" cy="5086800"/>
          </a:xfrm>
        </p:spPr>
        <p:txBody>
          <a:bodyPr>
            <a:normAutofit lnSpcReduction="10000"/>
          </a:bodyPr>
          <a:lstStyle/>
          <a:p>
            <a:pPr>
              <a:buNone/>
            </a:pPr>
            <a:r>
              <a:rPr lang="fr-FR" sz="3600" dirty="0" smtClean="0"/>
              <a:t>- </a:t>
            </a:r>
            <a:r>
              <a:rPr lang="fr-FR" sz="3600" b="1" u="sng" dirty="0" smtClean="0"/>
              <a:t>Protection et mise en valeur des richesses</a:t>
            </a:r>
            <a:r>
              <a:rPr lang="fr-FR" sz="3600" dirty="0" smtClean="0"/>
              <a:t>:</a:t>
            </a:r>
          </a:p>
          <a:p>
            <a:r>
              <a:rPr lang="fr-FR" sz="3600" dirty="0" smtClean="0"/>
              <a:t>Naturelles </a:t>
            </a:r>
          </a:p>
          <a:p>
            <a:r>
              <a:rPr lang="fr-FR" sz="3600" dirty="0" smtClean="0"/>
              <a:t>Paysagères (géologie, géomorphologique)</a:t>
            </a:r>
          </a:p>
          <a:p>
            <a:r>
              <a:rPr lang="fr-FR" sz="3600" dirty="0" smtClean="0"/>
              <a:t>Humaines bâties (militaire, religieux)</a:t>
            </a:r>
          </a:p>
          <a:p>
            <a:r>
              <a:rPr lang="fr-FR" sz="3600" dirty="0" smtClean="0"/>
              <a:t>Culturelles (traditions)</a:t>
            </a:r>
          </a:p>
          <a:p>
            <a:pPr>
              <a:buNone/>
            </a:pPr>
            <a:r>
              <a:rPr lang="fr-FR" sz="3600" dirty="0" smtClean="0"/>
              <a:t>- </a:t>
            </a:r>
            <a:r>
              <a:rPr lang="fr-FR" sz="3600" b="1" u="sng" dirty="0" smtClean="0"/>
              <a:t>Loisirs et détente des habitants des villes voisines</a:t>
            </a:r>
          </a:p>
          <a:p>
            <a:endParaRPr lang="fr-F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476672"/>
            <a:ext cx="8686800" cy="5878888"/>
          </a:xfrm>
        </p:spPr>
        <p:txBody>
          <a:bodyPr>
            <a:normAutofit/>
          </a:bodyPr>
          <a:lstStyle/>
          <a:p>
            <a:r>
              <a:rPr lang="fr-FR" sz="6000" dirty="0" smtClean="0"/>
              <a:t>Le parc régional est la </a:t>
            </a:r>
            <a:r>
              <a:rPr lang="fr-FR" sz="6000" b="1" u="sng" dirty="0" smtClean="0">
                <a:effectLst>
                  <a:outerShdw blurRad="38100" dist="38100" dir="2700000" algn="tl">
                    <a:srgbClr val="000000">
                      <a:alpha val="43137"/>
                    </a:srgbClr>
                  </a:outerShdw>
                </a:effectLst>
              </a:rPr>
              <a:t>bonne formule </a:t>
            </a:r>
            <a:r>
              <a:rPr lang="fr-FR" sz="6000" dirty="0" smtClean="0"/>
              <a:t>pour la sauvegarde de la nature et ses richesses dans les zones habitées</a:t>
            </a:r>
            <a:endParaRPr lang="fr-FR" sz="6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Plan de situation du Grand Parc Miribel Jonage"/>
          <p:cNvPicPr>
            <a:picLocks noChangeAspect="1" noChangeArrowheads="1"/>
          </p:cNvPicPr>
          <p:nvPr/>
        </p:nvPicPr>
        <p:blipFill>
          <a:blip r:embed="rId2" cstate="print"/>
          <a:srcRect/>
          <a:stretch>
            <a:fillRect/>
          </a:stretch>
        </p:blipFill>
        <p:spPr bwMode="auto">
          <a:xfrm>
            <a:off x="1691679" y="1"/>
            <a:ext cx="5763361" cy="6858000"/>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endParaRPr lang="en-US" dirty="0"/>
          </a:p>
        </p:txBody>
      </p:sp>
      <p:pic>
        <p:nvPicPr>
          <p:cNvPr id="53252" name="Picture 4" descr="lyon"/>
          <p:cNvPicPr>
            <a:picLocks noChangeAspect="1" noChangeArrowheads="1"/>
          </p:cNvPicPr>
          <p:nvPr/>
        </p:nvPicPr>
        <p:blipFill>
          <a:blip r:embed="rId2" cstate="print"/>
          <a:srcRect/>
          <a:stretch>
            <a:fillRect/>
          </a:stretch>
        </p:blipFill>
        <p:spPr bwMode="auto">
          <a:xfrm>
            <a:off x="0" y="692151"/>
            <a:ext cx="9144000" cy="5392738"/>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67586" name="Picture 2" descr="http://www.grand-parc.fr/image/plan/plan2006.jpg"/>
          <p:cNvPicPr>
            <a:picLocks noChangeAspect="1" noChangeArrowheads="1"/>
          </p:cNvPicPr>
          <p:nvPr/>
        </p:nvPicPr>
        <p:blipFill>
          <a:blip r:embed="rId2" cstate="print"/>
          <a:srcRect/>
          <a:stretch>
            <a:fillRect/>
          </a:stretch>
        </p:blipFill>
        <p:spPr bwMode="auto">
          <a:xfrm>
            <a:off x="-540568" y="188640"/>
            <a:ext cx="11593288" cy="666936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a:p>
        </p:txBody>
      </p:sp>
      <p:pic>
        <p:nvPicPr>
          <p:cNvPr id="361474" name="Picture 2" descr="http://voyages.ideoz.fr/wp-content/uploads/2009/11/plan_parc.jpg"/>
          <p:cNvPicPr>
            <a:picLocks noChangeAspect="1" noChangeArrowheads="1"/>
          </p:cNvPicPr>
          <p:nvPr/>
        </p:nvPicPr>
        <p:blipFill>
          <a:blip r:embed="rId3" cstate="print"/>
          <a:srcRect/>
          <a:stretch>
            <a:fillRect/>
          </a:stretch>
        </p:blipFill>
        <p:spPr bwMode="auto">
          <a:xfrm>
            <a:off x="214283" y="-500090"/>
            <a:ext cx="7858180" cy="7620000"/>
          </a:xfrm>
          <a:prstGeom prst="rect">
            <a:avLst/>
          </a:prstGeom>
          <a:noFill/>
        </p:spPr>
      </p:pic>
      <p:sp>
        <p:nvSpPr>
          <p:cNvPr id="5" name="Rectangle 4"/>
          <p:cNvSpPr/>
          <p:nvPr/>
        </p:nvSpPr>
        <p:spPr>
          <a:xfrm>
            <a:off x="571472" y="6488668"/>
            <a:ext cx="3280000" cy="369332"/>
          </a:xfrm>
          <a:prstGeom prst="rect">
            <a:avLst/>
          </a:prstGeom>
        </p:spPr>
        <p:txBody>
          <a:bodyPr wrap="none">
            <a:spAutoFit/>
          </a:bodyPr>
          <a:lstStyle/>
          <a:p>
            <a:r>
              <a:rPr lang="fr-FR" dirty="0" smtClean="0"/>
              <a:t>Parc de la Tête d’Or à Lyon 117ha</a:t>
            </a:r>
            <a:endParaRPr lang="fr-F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endParaRPr lang="en-US" dirty="0"/>
          </a:p>
        </p:txBody>
      </p:sp>
      <p:pic>
        <p:nvPicPr>
          <p:cNvPr id="33796" name="Picture 4"/>
          <p:cNvPicPr>
            <a:picLocks noChangeAspect="1" noChangeArrowheads="1"/>
          </p:cNvPicPr>
          <p:nvPr/>
        </p:nvPicPr>
        <p:blipFill>
          <a:blip r:embed="rId2" cstate="print"/>
          <a:srcRect/>
          <a:stretch>
            <a:fillRect/>
          </a:stretch>
        </p:blipFill>
        <p:spPr bwMode="auto">
          <a:xfrm>
            <a:off x="0" y="1"/>
            <a:ext cx="9144000" cy="5129213"/>
          </a:xfrm>
          <a:prstGeom prst="rect">
            <a:avLst/>
          </a:prstGeom>
          <a:noFill/>
          <a:ln w="9525">
            <a:noFill/>
            <a:miter lim="800000"/>
            <a:headEnd/>
            <a:tailEnd/>
          </a:ln>
          <a:effectLst/>
        </p:spPr>
      </p:pic>
      <p:sp>
        <p:nvSpPr>
          <p:cNvPr id="33797" name="Text Box 5"/>
          <p:cNvSpPr txBox="1">
            <a:spLocks noChangeArrowheads="1"/>
          </p:cNvSpPr>
          <p:nvPr/>
        </p:nvSpPr>
        <p:spPr bwMode="auto">
          <a:xfrm>
            <a:off x="539750" y="5445126"/>
            <a:ext cx="7488239" cy="707886"/>
          </a:xfrm>
          <a:prstGeom prst="rect">
            <a:avLst/>
          </a:prstGeom>
          <a:noFill/>
          <a:ln w="9525">
            <a:noFill/>
            <a:miter lim="800000"/>
            <a:headEnd/>
            <a:tailEnd/>
          </a:ln>
          <a:effectLst/>
        </p:spPr>
        <p:txBody>
          <a:bodyPr>
            <a:spAutoFit/>
          </a:bodyPr>
          <a:lstStyle/>
          <a:p>
            <a:pPr algn="ctr"/>
            <a:r>
              <a:rPr lang="en-US" sz="2000" b="1" i="1"/>
              <a:t>Le Parc nature de Miribel Jonage : un espace de loisirs</a:t>
            </a:r>
          </a:p>
          <a:p>
            <a:pPr algn="ctr"/>
            <a:r>
              <a:rPr lang="en-US" sz="2000" b="1" i="1"/>
              <a:t>sportifs sous les fenêtres des urbains-</a:t>
            </a:r>
            <a:r>
              <a:rPr lang="fr-FR" sz="2000" b="1" i="1"/>
              <a:t>2200 hectares-</a:t>
            </a:r>
            <a:endParaRPr lang="en-US" sz="2000" b="1" i="1"/>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p:cNvSpPr>
            <a:spLocks noChangeArrowheads="1"/>
          </p:cNvSpPr>
          <p:nvPr/>
        </p:nvSpPr>
        <p:spPr bwMode="auto">
          <a:xfrm>
            <a:off x="1" y="610673"/>
            <a:ext cx="184731" cy="369332"/>
          </a:xfrm>
          <a:prstGeom prst="rect">
            <a:avLst/>
          </a:prstGeom>
          <a:noFill/>
          <a:ln w="9525">
            <a:noFill/>
            <a:miter lim="800000"/>
            <a:headEnd/>
            <a:tailEnd/>
          </a:ln>
          <a:effectLst/>
        </p:spPr>
        <p:txBody>
          <a:bodyPr wrap="none" anchor="ctr">
            <a:spAutoFit/>
          </a:bodyPr>
          <a:lstStyle/>
          <a:p>
            <a:endParaRPr lang="fr-FR"/>
          </a:p>
        </p:txBody>
      </p:sp>
      <p:graphicFrame>
        <p:nvGraphicFramePr>
          <p:cNvPr id="34820" name="Object 4"/>
          <p:cNvGraphicFramePr>
            <a:graphicFrameLocks noChangeAspect="1"/>
          </p:cNvGraphicFramePr>
          <p:nvPr/>
        </p:nvGraphicFramePr>
        <p:xfrm>
          <a:off x="0" y="1"/>
          <a:ext cx="9144000" cy="5942013"/>
        </p:xfrm>
        <a:graphic>
          <a:graphicData uri="http://schemas.openxmlformats.org/presentationml/2006/ole">
            <p:oleObj spid="_x0000_s1026" name="Image" r:id="rId3" imgW="0" imgH="0" progId="Word.Picture.8">
              <p:embed/>
            </p:oleObj>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fr-FR" i="1" u="sng" dirty="0"/>
              <a:t>Objectifs de création</a:t>
            </a:r>
            <a:endParaRPr lang="en-US" i="1" u="sng" dirty="0"/>
          </a:p>
        </p:txBody>
      </p:sp>
      <p:sp>
        <p:nvSpPr>
          <p:cNvPr id="52227" name="Rectangle 3"/>
          <p:cNvSpPr>
            <a:spLocks noGrp="1" noChangeArrowheads="1"/>
          </p:cNvSpPr>
          <p:nvPr>
            <p:ph idx="1"/>
          </p:nvPr>
        </p:nvSpPr>
        <p:spPr>
          <a:xfrm>
            <a:off x="467544" y="1196752"/>
            <a:ext cx="8219256" cy="5158808"/>
          </a:xfrm>
          <a:noFill/>
          <a:ln>
            <a:solidFill>
              <a:schemeClr val="tx1"/>
            </a:solidFill>
          </a:ln>
        </p:spPr>
        <p:txBody>
          <a:bodyPr/>
          <a:lstStyle/>
          <a:p>
            <a:pPr algn="l">
              <a:lnSpc>
                <a:spcPct val="90000"/>
              </a:lnSpc>
              <a:buNone/>
            </a:pPr>
            <a:endParaRPr lang="fr-FR" sz="2400" dirty="0"/>
          </a:p>
          <a:p>
            <a:pPr algn="just">
              <a:lnSpc>
                <a:spcPct val="90000"/>
              </a:lnSpc>
              <a:buNone/>
            </a:pPr>
            <a:r>
              <a:rPr lang="fr-FR" sz="6000" dirty="0"/>
              <a:t>Sa création est décidée en avril 1968 avec pour principe l'aménagement de l'</a:t>
            </a:r>
            <a:r>
              <a:rPr lang="fr-FR" sz="6000" dirty="0" err="1"/>
              <a:t>ïle</a:t>
            </a:r>
            <a:r>
              <a:rPr lang="fr-FR" sz="6000" dirty="0"/>
              <a:t> de Miribel-</a:t>
            </a:r>
            <a:r>
              <a:rPr lang="fr-FR" sz="6000" dirty="0" err="1"/>
              <a:t>Jonage</a:t>
            </a:r>
            <a:r>
              <a:rPr lang="fr-FR" sz="6000" dirty="0" smtClean="0"/>
              <a: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39552" y="188640"/>
            <a:ext cx="8147248" cy="6480720"/>
          </a:xfrm>
        </p:spPr>
        <p:txBody>
          <a:bodyPr>
            <a:noAutofit/>
          </a:bodyPr>
          <a:lstStyle/>
          <a:p>
            <a:pPr algn="just">
              <a:buNone/>
            </a:pPr>
            <a:r>
              <a:rPr lang="fr-FR" sz="4000" u="sng" dirty="0" smtClean="0"/>
              <a:t> </a:t>
            </a:r>
            <a:r>
              <a:rPr lang="fr-FR" sz="4000" u="sng" dirty="0" smtClean="0"/>
              <a:t>problèmes incitant la création du parc</a:t>
            </a:r>
            <a:r>
              <a:rPr lang="fr-FR" sz="4000" dirty="0" smtClean="0"/>
              <a:t>:</a:t>
            </a:r>
          </a:p>
          <a:p>
            <a:pPr algn="just"/>
            <a:r>
              <a:rPr lang="fr-FR" sz="4000" dirty="0" smtClean="0"/>
              <a:t>le </a:t>
            </a:r>
            <a:r>
              <a:rPr lang="fr-FR" sz="4000" dirty="0" smtClean="0"/>
              <a:t>canal de Miribel et le canal de </a:t>
            </a:r>
            <a:r>
              <a:rPr lang="fr-FR" sz="4000" dirty="0" err="1" smtClean="0"/>
              <a:t>Jonage</a:t>
            </a:r>
            <a:r>
              <a:rPr lang="fr-FR" sz="4000" dirty="0" smtClean="0"/>
              <a:t>, </a:t>
            </a:r>
            <a:endParaRPr lang="fr-FR" sz="4000" dirty="0" smtClean="0"/>
          </a:p>
          <a:p>
            <a:pPr algn="just"/>
            <a:r>
              <a:rPr lang="fr-FR" sz="4000" dirty="0" smtClean="0"/>
              <a:t>les </a:t>
            </a:r>
            <a:r>
              <a:rPr lang="fr-FR" sz="4000" dirty="0" smtClean="0"/>
              <a:t>champs de captage, </a:t>
            </a:r>
            <a:endParaRPr lang="fr-FR" sz="4000" dirty="0" smtClean="0"/>
          </a:p>
          <a:p>
            <a:pPr algn="just"/>
            <a:r>
              <a:rPr lang="fr-FR" sz="4000" dirty="0" smtClean="0"/>
              <a:t>l'extraction </a:t>
            </a:r>
            <a:r>
              <a:rPr lang="fr-FR" sz="4000" dirty="0" smtClean="0"/>
              <a:t>de graviers, </a:t>
            </a:r>
            <a:endParaRPr lang="fr-FR" sz="4000" dirty="0" smtClean="0"/>
          </a:p>
          <a:p>
            <a:pPr algn="just"/>
            <a:r>
              <a:rPr lang="fr-FR" sz="4000" dirty="0" smtClean="0"/>
              <a:t>l'agriculture  </a:t>
            </a:r>
          </a:p>
          <a:p>
            <a:pPr algn="just">
              <a:buNone/>
            </a:pPr>
            <a:r>
              <a:rPr lang="fr-FR" sz="4000" dirty="0" smtClean="0"/>
              <a:t>perturbent </a:t>
            </a:r>
            <a:r>
              <a:rPr lang="fr-FR" sz="4000" dirty="0" smtClean="0"/>
              <a:t>fortement le fonctionnement de la plaine alluviale du Rhône. </a:t>
            </a:r>
            <a:endParaRPr lang="fr-FR" sz="4000"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14400" y="0"/>
            <a:ext cx="7772400" cy="6355560"/>
          </a:xfrm>
        </p:spPr>
        <p:txBody>
          <a:bodyPr>
            <a:normAutofit/>
          </a:bodyPr>
          <a:lstStyle/>
          <a:p>
            <a:pPr algn="just"/>
            <a:r>
              <a:rPr lang="fr-FR" sz="4000" dirty="0" smtClean="0"/>
              <a:t>L'équilibre est rompu entre cette île et le Rhône. </a:t>
            </a:r>
            <a:endParaRPr lang="fr-FR" sz="4000" dirty="0" smtClean="0"/>
          </a:p>
          <a:p>
            <a:pPr algn="just">
              <a:buNone/>
            </a:pPr>
            <a:r>
              <a:rPr lang="fr-FR" sz="4000" dirty="0" smtClean="0"/>
              <a:t>Des </a:t>
            </a:r>
            <a:r>
              <a:rPr lang="fr-FR" sz="4000" dirty="0" smtClean="0"/>
              <a:t>risques majeurs apparaissent : </a:t>
            </a:r>
            <a:endParaRPr lang="fr-FR" sz="4000" dirty="0" smtClean="0"/>
          </a:p>
          <a:p>
            <a:pPr algn="just">
              <a:buFontTx/>
              <a:buChar char="-"/>
            </a:pPr>
            <a:r>
              <a:rPr lang="fr-FR" sz="4000" dirty="0" smtClean="0"/>
              <a:t>l'aggravation </a:t>
            </a:r>
            <a:r>
              <a:rPr lang="fr-FR" sz="4000" dirty="0" smtClean="0"/>
              <a:t>des crues, </a:t>
            </a:r>
            <a:endParaRPr lang="fr-FR" sz="4000" dirty="0" smtClean="0"/>
          </a:p>
          <a:p>
            <a:pPr algn="just">
              <a:buFontTx/>
              <a:buChar char="-"/>
            </a:pPr>
            <a:r>
              <a:rPr lang="fr-FR" sz="4000" dirty="0" smtClean="0"/>
              <a:t>la </a:t>
            </a:r>
            <a:r>
              <a:rPr lang="fr-FR" sz="4000" dirty="0" smtClean="0"/>
              <a:t>dégradation de la qualité des eaux</a:t>
            </a:r>
            <a:r>
              <a:rPr lang="fr-FR" sz="4000" dirty="0" smtClean="0"/>
              <a:t>,</a:t>
            </a:r>
          </a:p>
          <a:p>
            <a:pPr algn="just">
              <a:buFontTx/>
              <a:buChar char="-"/>
            </a:pPr>
            <a:r>
              <a:rPr lang="fr-FR" sz="4000" dirty="0" smtClean="0"/>
              <a:t> </a:t>
            </a:r>
            <a:r>
              <a:rPr lang="fr-FR" sz="4000" dirty="0" smtClean="0"/>
              <a:t>la disparition de milieux écologiques remarquables. </a:t>
            </a:r>
            <a:endParaRPr lang="fr-FR" sz="4000" dirty="0" smtClean="0"/>
          </a:p>
          <a:p>
            <a:pPr>
              <a:buNone/>
            </a:pPr>
            <a:endParaRPr lang="fr-F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914400" y="476672"/>
            <a:ext cx="7772400" cy="5878888"/>
          </a:xfrm>
        </p:spPr>
        <p:txBody>
          <a:bodyPr/>
          <a:lstStyle/>
          <a:p>
            <a:pPr>
              <a:buNone/>
            </a:pPr>
            <a:r>
              <a:rPr lang="fr-FR" sz="6000" dirty="0" smtClean="0"/>
              <a:t>C'est pour sauvegarder ce site menacé et le valoriser que la Parc a été  </a:t>
            </a:r>
            <a:r>
              <a:rPr lang="fr-FR" sz="6000" dirty="0" smtClean="0"/>
              <a:t>constitué. </a:t>
            </a:r>
            <a:r>
              <a:rPr lang="fr-FR" sz="6000" dirty="0" smtClean="0"/>
              <a:t>Il est géré par le SYMALIM.</a:t>
            </a:r>
          </a:p>
          <a:p>
            <a:endParaRPr lang="fr-F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75778" name="Picture 2" descr="Lac des Eaux Bleues"/>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76802" name="Picture 2" descr="Belvédère des Grands Vernes"/>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77826" name="Picture 2" descr="Passage du gué innondé"/>
          <p:cNvPicPr>
            <a:picLocks noChangeAspect="1" noChangeArrowheads="1"/>
          </p:cNvPicPr>
          <p:nvPr/>
        </p:nvPicPr>
        <p:blipFill>
          <a:blip r:embed="rId2" cstate="print"/>
          <a:srcRect/>
          <a:stretch>
            <a:fillRect/>
          </a:stretch>
        </p:blipFill>
        <p:spPr bwMode="auto">
          <a:xfrm>
            <a:off x="0" y="1"/>
            <a:ext cx="9144000" cy="6858000"/>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78850" name="Picture 2" descr="Nénuphares du lac de la Bletta"/>
          <p:cNvPicPr>
            <a:picLocks noChangeAspect="1" noChangeArrowheads="1"/>
          </p:cNvPicPr>
          <p:nvPr/>
        </p:nvPicPr>
        <p:blipFill>
          <a:blip r:embed="rId2" cstate="print"/>
          <a:srcRect/>
          <a:stretch>
            <a:fillRect/>
          </a:stretch>
        </p:blipFill>
        <p:spPr bwMode="auto">
          <a:xfrm>
            <a:off x="-252536" y="188641"/>
            <a:ext cx="10030160" cy="666936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noAutofit/>
          </a:bodyPr>
          <a:lstStyle/>
          <a:p>
            <a:pPr algn="ctr">
              <a:buNone/>
            </a:pPr>
            <a:r>
              <a:rPr lang="fr-FR" sz="8800" b="1" u="sng" dirty="0" smtClean="0"/>
              <a:t>Activités </a:t>
            </a:r>
            <a:r>
              <a:rPr lang="fr-FR" sz="8800" b="1" u="sng" dirty="0" smtClean="0"/>
              <a:t>payantes</a:t>
            </a:r>
            <a:r>
              <a:rPr lang="fr-FR" sz="8800" dirty="0" smtClean="0"/>
              <a:t> En nombre de 13</a:t>
            </a:r>
            <a:endParaRPr lang="fr-FR" sz="8800" dirty="0" smtClean="0"/>
          </a:p>
          <a:p>
            <a:endParaRPr lang="fr-FR" sz="2000" dirty="0" smtClean="0"/>
          </a:p>
          <a:p>
            <a:endParaRPr lang="fr-FR" sz="18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7" name="Picture 5" descr="Localisation des parcs naturels régionaux (en vert) et nationaux (en violet) de France"/>
          <p:cNvPicPr>
            <a:picLocks noChangeAspect="1" noChangeArrowheads="1"/>
          </p:cNvPicPr>
          <p:nvPr/>
        </p:nvPicPr>
        <p:blipFill>
          <a:blip r:embed="rId2" cstate="print"/>
          <a:srcRect/>
          <a:stretch>
            <a:fillRect/>
          </a:stretch>
        </p:blipFill>
        <p:spPr bwMode="auto">
          <a:xfrm>
            <a:off x="1331914" y="0"/>
            <a:ext cx="6272212" cy="6858000"/>
          </a:xfrm>
          <a:prstGeom prst="rect">
            <a:avLst/>
          </a:prstGeom>
          <a:noFill/>
        </p:spPr>
      </p:pic>
      <p:sp>
        <p:nvSpPr>
          <p:cNvPr id="54278" name="Text Box 6"/>
          <p:cNvSpPr txBox="1">
            <a:spLocks noChangeArrowheads="1"/>
          </p:cNvSpPr>
          <p:nvPr/>
        </p:nvSpPr>
        <p:spPr bwMode="auto">
          <a:xfrm>
            <a:off x="0" y="5589589"/>
            <a:ext cx="4464051" cy="646331"/>
          </a:xfrm>
          <a:prstGeom prst="rect">
            <a:avLst/>
          </a:prstGeom>
          <a:noFill/>
          <a:ln w="9525">
            <a:noFill/>
            <a:miter lim="800000"/>
            <a:headEnd/>
            <a:tailEnd/>
          </a:ln>
          <a:effectLst/>
        </p:spPr>
        <p:txBody>
          <a:bodyPr>
            <a:spAutoFit/>
          </a:bodyPr>
          <a:lstStyle/>
          <a:p>
            <a:pPr>
              <a:spcBef>
                <a:spcPct val="50000"/>
              </a:spcBef>
            </a:pPr>
            <a:r>
              <a:rPr lang="en-US"/>
              <a:t>Localisation des parcs naturels régionaux (en vert) et nationaux (en violet) de France</a:t>
            </a:r>
            <a:r>
              <a:rPr lang="ar-SA"/>
              <a:t> </a:t>
            </a:r>
            <a:endParaRPr lang="fr-F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457200" y="404814"/>
            <a:ext cx="8229600" cy="5721350"/>
          </a:xfrm>
        </p:spPr>
        <p:txBody>
          <a:bodyPr>
            <a:normAutofit/>
          </a:bodyPr>
          <a:lstStyle/>
          <a:p>
            <a:pPr algn="l">
              <a:lnSpc>
                <a:spcPct val="90000"/>
              </a:lnSpc>
            </a:pPr>
            <a:r>
              <a:rPr lang="en-US" sz="2800" b="1" dirty="0" err="1"/>
              <a:t>Parcs</a:t>
            </a:r>
            <a:r>
              <a:rPr lang="en-US" sz="2800" b="1" dirty="0"/>
              <a:t> </a:t>
            </a:r>
            <a:r>
              <a:rPr lang="en-US" sz="2800" b="1" dirty="0" err="1"/>
              <a:t>nationaux</a:t>
            </a:r>
            <a:endParaRPr lang="ar-SA" sz="2800" b="1" dirty="0"/>
          </a:p>
          <a:p>
            <a:pPr algn="l">
              <a:lnSpc>
                <a:spcPct val="90000"/>
              </a:lnSpc>
            </a:pPr>
            <a:r>
              <a:rPr lang="en-US" sz="2800" dirty="0" err="1">
                <a:hlinkClick r:id="rId2"/>
              </a:rPr>
              <a:t>Parc</a:t>
            </a:r>
            <a:r>
              <a:rPr lang="ar-SA" sz="2800" dirty="0"/>
              <a:t> </a:t>
            </a:r>
            <a:r>
              <a:rPr lang="en-US" sz="2800" dirty="0"/>
              <a:t>national de la </a:t>
            </a:r>
            <a:r>
              <a:rPr lang="en-US" sz="2800" dirty="0" err="1"/>
              <a:t>Vanoise</a:t>
            </a:r>
            <a:r>
              <a:rPr lang="en-US" sz="2800" dirty="0"/>
              <a:t> (6 </a:t>
            </a:r>
            <a:r>
              <a:rPr lang="en-US" sz="2800" dirty="0" err="1"/>
              <a:t>Juillet</a:t>
            </a:r>
            <a:r>
              <a:rPr lang="en-US" sz="2800" dirty="0"/>
              <a:t> 1963</a:t>
            </a:r>
            <a:r>
              <a:rPr lang="ar-SA" sz="2800" dirty="0"/>
              <a:t>) </a:t>
            </a:r>
          </a:p>
          <a:p>
            <a:pPr algn="l">
              <a:lnSpc>
                <a:spcPct val="90000"/>
              </a:lnSpc>
            </a:pPr>
            <a:r>
              <a:rPr lang="en-US" sz="2800" dirty="0" err="1"/>
              <a:t>Parc</a:t>
            </a:r>
            <a:r>
              <a:rPr lang="en-US" sz="2800" dirty="0"/>
              <a:t> national de Port-</a:t>
            </a:r>
            <a:r>
              <a:rPr lang="en-US" sz="2800" dirty="0" err="1"/>
              <a:t>Cros</a:t>
            </a:r>
            <a:r>
              <a:rPr lang="en-US" sz="2800" dirty="0"/>
              <a:t> (14 </a:t>
            </a:r>
            <a:r>
              <a:rPr lang="en-US" sz="2800" dirty="0" err="1"/>
              <a:t>Décembre</a:t>
            </a:r>
            <a:r>
              <a:rPr lang="en-US" sz="2800" dirty="0"/>
              <a:t> 1963</a:t>
            </a:r>
            <a:r>
              <a:rPr lang="ar-SA" sz="2800" dirty="0"/>
              <a:t>) </a:t>
            </a:r>
          </a:p>
          <a:p>
            <a:pPr algn="l">
              <a:lnSpc>
                <a:spcPct val="90000"/>
              </a:lnSpc>
            </a:pPr>
            <a:r>
              <a:rPr lang="en-US" sz="2800" dirty="0" err="1"/>
              <a:t>Parc</a:t>
            </a:r>
            <a:r>
              <a:rPr lang="en-US" sz="2800" dirty="0"/>
              <a:t> national des </a:t>
            </a:r>
            <a:r>
              <a:rPr lang="en-US" sz="2800" dirty="0" err="1"/>
              <a:t>Pyrénées</a:t>
            </a:r>
            <a:r>
              <a:rPr lang="en-US" sz="2800" dirty="0"/>
              <a:t> (23 Mars 1967</a:t>
            </a:r>
            <a:r>
              <a:rPr lang="ar-SA" sz="2800" dirty="0"/>
              <a:t>) </a:t>
            </a:r>
          </a:p>
          <a:p>
            <a:pPr algn="l">
              <a:lnSpc>
                <a:spcPct val="90000"/>
              </a:lnSpc>
            </a:pPr>
            <a:r>
              <a:rPr lang="en-US" sz="2800" dirty="0" err="1"/>
              <a:t>Parc</a:t>
            </a:r>
            <a:r>
              <a:rPr lang="en-US" sz="2800" dirty="0"/>
              <a:t> national des </a:t>
            </a:r>
            <a:r>
              <a:rPr lang="en-US" sz="2800" dirty="0" err="1"/>
              <a:t>Cévennes</a:t>
            </a:r>
            <a:r>
              <a:rPr lang="en-US" sz="2800" dirty="0"/>
              <a:t> (2 </a:t>
            </a:r>
            <a:r>
              <a:rPr lang="en-US" sz="2800" dirty="0" err="1"/>
              <a:t>Septembre</a:t>
            </a:r>
            <a:r>
              <a:rPr lang="en-US" sz="2800" dirty="0"/>
              <a:t> 1970</a:t>
            </a:r>
            <a:r>
              <a:rPr lang="ar-SA" sz="2800" dirty="0"/>
              <a:t>) </a:t>
            </a:r>
          </a:p>
          <a:p>
            <a:pPr algn="l">
              <a:lnSpc>
                <a:spcPct val="90000"/>
              </a:lnSpc>
            </a:pPr>
            <a:r>
              <a:rPr lang="en-US" sz="2800" dirty="0" err="1"/>
              <a:t>Parc</a:t>
            </a:r>
            <a:r>
              <a:rPr lang="en-US" sz="2800" dirty="0"/>
              <a:t> national des </a:t>
            </a:r>
            <a:r>
              <a:rPr lang="en-US" sz="2800" dirty="0" err="1"/>
              <a:t>Écrins</a:t>
            </a:r>
            <a:r>
              <a:rPr lang="en-US" sz="2800" dirty="0"/>
              <a:t> (27 Mars 1973</a:t>
            </a:r>
            <a:r>
              <a:rPr lang="ar-SA" sz="2800" dirty="0"/>
              <a:t>) </a:t>
            </a:r>
          </a:p>
          <a:p>
            <a:pPr algn="l">
              <a:lnSpc>
                <a:spcPct val="90000"/>
              </a:lnSpc>
            </a:pPr>
            <a:r>
              <a:rPr lang="en-US" sz="2800" dirty="0" err="1"/>
              <a:t>Parc</a:t>
            </a:r>
            <a:r>
              <a:rPr lang="en-US" sz="2800" dirty="0"/>
              <a:t> national du </a:t>
            </a:r>
            <a:r>
              <a:rPr lang="en-US" sz="2800" dirty="0" err="1"/>
              <a:t>Mercantour</a:t>
            </a:r>
            <a:r>
              <a:rPr lang="en-US" sz="2800" dirty="0"/>
              <a:t> (18 </a:t>
            </a:r>
            <a:r>
              <a:rPr lang="en-US" sz="2800" dirty="0" err="1"/>
              <a:t>Août</a:t>
            </a:r>
            <a:r>
              <a:rPr lang="en-US" sz="2800" dirty="0"/>
              <a:t> 1979</a:t>
            </a:r>
            <a:r>
              <a:rPr lang="ar-SA" sz="2800" dirty="0"/>
              <a:t>) </a:t>
            </a:r>
          </a:p>
          <a:p>
            <a:pPr algn="l">
              <a:lnSpc>
                <a:spcPct val="90000"/>
              </a:lnSpc>
            </a:pPr>
            <a:r>
              <a:rPr lang="en-US" sz="2800" dirty="0" err="1"/>
              <a:t>Parc</a:t>
            </a:r>
            <a:r>
              <a:rPr lang="en-US" sz="2800" dirty="0"/>
              <a:t> national de la Guadeloupe (20 </a:t>
            </a:r>
            <a:r>
              <a:rPr lang="en-US" sz="2800" dirty="0" err="1"/>
              <a:t>Février</a:t>
            </a:r>
            <a:r>
              <a:rPr lang="en-US" sz="2800" dirty="0"/>
              <a:t> 1989</a:t>
            </a:r>
            <a:r>
              <a:rPr lang="ar-SA" sz="2800" dirty="0"/>
              <a:t>) </a:t>
            </a:r>
          </a:p>
          <a:p>
            <a:pPr algn="l">
              <a:lnSpc>
                <a:spcPct val="90000"/>
              </a:lnSpc>
            </a:pPr>
            <a:r>
              <a:rPr lang="en-US" sz="2800" dirty="0" err="1"/>
              <a:t>Parc</a:t>
            </a:r>
            <a:r>
              <a:rPr lang="en-US" sz="2800" dirty="0"/>
              <a:t> </a:t>
            </a:r>
            <a:r>
              <a:rPr lang="en-US" sz="2800" dirty="0" err="1"/>
              <a:t>amazonien</a:t>
            </a:r>
            <a:r>
              <a:rPr lang="en-US" sz="2800" dirty="0"/>
              <a:t> de </a:t>
            </a:r>
            <a:r>
              <a:rPr lang="en-US" sz="2800" dirty="0" err="1"/>
              <a:t>Guyane</a:t>
            </a:r>
            <a:r>
              <a:rPr lang="en-US" sz="2800" dirty="0"/>
              <a:t> (27 </a:t>
            </a:r>
            <a:r>
              <a:rPr lang="en-US" sz="2800" dirty="0" err="1"/>
              <a:t>février</a:t>
            </a:r>
            <a:r>
              <a:rPr lang="en-US" sz="2800" dirty="0"/>
              <a:t> 2007</a:t>
            </a:r>
            <a:r>
              <a:rPr lang="ar-SA" sz="2800" dirty="0"/>
              <a:t>) </a:t>
            </a:r>
          </a:p>
          <a:p>
            <a:pPr algn="l">
              <a:lnSpc>
                <a:spcPct val="90000"/>
              </a:lnSpc>
            </a:pPr>
            <a:r>
              <a:rPr lang="en-US" sz="2800" dirty="0" err="1"/>
              <a:t>Parc</a:t>
            </a:r>
            <a:r>
              <a:rPr lang="en-US" sz="2800" dirty="0"/>
              <a:t> national de la </a:t>
            </a:r>
            <a:r>
              <a:rPr lang="en-US" sz="2800" dirty="0" err="1"/>
              <a:t>Réunion</a:t>
            </a:r>
            <a:r>
              <a:rPr lang="en-US" sz="2800" dirty="0"/>
              <a:t> (5 mars 2007</a:t>
            </a:r>
            <a:r>
              <a:rPr lang="ar-SA" sz="2800" dirty="0"/>
              <a:t>) </a:t>
            </a:r>
          </a:p>
          <a:p>
            <a:pPr>
              <a:lnSpc>
                <a:spcPct val="90000"/>
              </a:lnSpc>
            </a:pPr>
            <a:endParaRPr lang="fr-FR" sz="2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endParaRPr lang="en-US" dirty="0"/>
          </a:p>
        </p:txBody>
      </p:sp>
      <p:sp>
        <p:nvSpPr>
          <p:cNvPr id="56323" name="Rectangle 3"/>
          <p:cNvSpPr>
            <a:spLocks noGrp="1" noChangeArrowheads="1"/>
          </p:cNvSpPr>
          <p:nvPr>
            <p:ph idx="1"/>
          </p:nvPr>
        </p:nvSpPr>
        <p:spPr/>
        <p:txBody>
          <a:bodyPr/>
          <a:lstStyle/>
          <a:p>
            <a:endParaRPr lang="en-US"/>
          </a:p>
        </p:txBody>
      </p:sp>
      <p:pic>
        <p:nvPicPr>
          <p:cNvPr id="56324" name="Picture 4" descr="volcan"/>
          <p:cNvPicPr>
            <a:picLocks noChangeAspect="1" noChangeArrowheads="1"/>
          </p:cNvPicPr>
          <p:nvPr/>
        </p:nvPicPr>
        <p:blipFill>
          <a:blip r:embed="rId2" cstate="print"/>
          <a:srcRect/>
          <a:stretch>
            <a:fillRect/>
          </a:stretch>
        </p:blipFill>
        <p:spPr bwMode="auto">
          <a:xfrm>
            <a:off x="-323851" y="1"/>
            <a:ext cx="9467851" cy="6757988"/>
          </a:xfrm>
          <a:prstGeom prst="rect">
            <a:avLst/>
          </a:prstGeom>
          <a:noFill/>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endParaRPr lang="en-US" dirty="0"/>
          </a:p>
        </p:txBody>
      </p:sp>
      <p:sp>
        <p:nvSpPr>
          <p:cNvPr id="57347" name="Rectangle 3"/>
          <p:cNvSpPr>
            <a:spLocks noGrp="1" noChangeArrowheads="1"/>
          </p:cNvSpPr>
          <p:nvPr>
            <p:ph idx="1"/>
          </p:nvPr>
        </p:nvSpPr>
        <p:spPr/>
        <p:txBody>
          <a:bodyPr/>
          <a:lstStyle/>
          <a:p>
            <a:endParaRPr lang="en-US"/>
          </a:p>
        </p:txBody>
      </p:sp>
      <p:pic>
        <p:nvPicPr>
          <p:cNvPr id="57349" name="Picture 5" descr="300px-Gemsbok_Oryx">
            <a:hlinkClick r:id="rId2" tooltip="Oryx dans le parc d'Etosha"/>
          </p:cNvPr>
          <p:cNvPicPr>
            <a:picLocks noChangeAspect="1" noChangeArrowheads="1"/>
          </p:cNvPicPr>
          <p:nvPr/>
        </p:nvPicPr>
        <p:blipFill>
          <a:blip r:embed="rId3" cstate="print"/>
          <a:srcRect/>
          <a:stretch>
            <a:fillRect/>
          </a:stretch>
        </p:blipFill>
        <p:spPr bwMode="auto">
          <a:xfrm>
            <a:off x="9017001" y="46039"/>
            <a:ext cx="2857500" cy="2143125"/>
          </a:xfrm>
          <a:prstGeom prst="rect">
            <a:avLst/>
          </a:prstGeom>
          <a:noFill/>
        </p:spPr>
      </p:pic>
      <p:pic>
        <p:nvPicPr>
          <p:cNvPr id="57351" name="Picture 7" descr="Fichier:Gemsbok Oryx.jpg">
            <a:hlinkClick r:id="rId4"/>
          </p:cNvPr>
          <p:cNvPicPr>
            <a:picLocks noChangeAspect="1" noChangeArrowheads="1"/>
          </p:cNvPicPr>
          <p:nvPr/>
        </p:nvPicPr>
        <p:blipFill>
          <a:blip r:embed="rId5" cstate="print"/>
          <a:srcRect/>
          <a:stretch>
            <a:fillRect/>
          </a:stretch>
        </p:blipFill>
        <p:spPr bwMode="auto">
          <a:xfrm>
            <a:off x="0" y="0"/>
            <a:ext cx="9144000" cy="6858000"/>
          </a:xfrm>
          <a:prstGeom prst="rect">
            <a:avLst/>
          </a:prstGeom>
          <a:noFill/>
        </p:spPr>
      </p:pic>
      <p:sp>
        <p:nvSpPr>
          <p:cNvPr id="57352" name="Rectangle 8"/>
          <p:cNvSpPr>
            <a:spLocks noChangeArrowheads="1"/>
          </p:cNvSpPr>
          <p:nvPr/>
        </p:nvSpPr>
        <p:spPr bwMode="auto">
          <a:xfrm>
            <a:off x="4092988" y="474942"/>
            <a:ext cx="2879313" cy="369332"/>
          </a:xfrm>
          <a:prstGeom prst="rect">
            <a:avLst/>
          </a:prstGeom>
          <a:noFill/>
          <a:ln w="9525">
            <a:noFill/>
            <a:miter lim="800000"/>
            <a:headEnd/>
            <a:tailEnd/>
          </a:ln>
          <a:effectLst/>
        </p:spPr>
        <p:txBody>
          <a:bodyPr wrap="none" anchor="ctr">
            <a:spAutoFit/>
          </a:bodyPr>
          <a:lstStyle/>
          <a:p>
            <a:pPr algn="r"/>
            <a:r>
              <a:rPr lang="en-US" b="1">
                <a:solidFill>
                  <a:schemeClr val="bg1"/>
                </a:solidFill>
              </a:rPr>
              <a:t>Oryx dans le parc d'Etosha</a:t>
            </a:r>
            <a:r>
              <a:rPr lang="ar-SA" b="1">
                <a:solidFill>
                  <a:schemeClr val="bg1"/>
                </a:solidFill>
              </a:rPr>
              <a:t>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dirty="0"/>
          </a:p>
        </p:txBody>
      </p:sp>
      <p:pic>
        <p:nvPicPr>
          <p:cNvPr id="362498" name="Picture 2" descr="gecko queue feuillue"/>
          <p:cNvPicPr>
            <a:picLocks noChangeAspect="1" noChangeArrowheads="1"/>
          </p:cNvPicPr>
          <p:nvPr/>
        </p:nvPicPr>
        <p:blipFill>
          <a:blip r:embed="rId2" cstate="print"/>
          <a:srcRect/>
          <a:stretch>
            <a:fillRect/>
          </a:stretch>
        </p:blipFill>
        <p:spPr bwMode="auto">
          <a:xfrm>
            <a:off x="-1" y="1"/>
            <a:ext cx="3593437" cy="3071810"/>
          </a:xfrm>
          <a:prstGeom prst="rect">
            <a:avLst/>
          </a:prstGeom>
          <a:noFill/>
        </p:spPr>
      </p:pic>
      <p:sp>
        <p:nvSpPr>
          <p:cNvPr id="5" name="Rectangle 4"/>
          <p:cNvSpPr/>
          <p:nvPr/>
        </p:nvSpPr>
        <p:spPr>
          <a:xfrm>
            <a:off x="5000629" y="2928934"/>
            <a:ext cx="2676054" cy="369332"/>
          </a:xfrm>
          <a:prstGeom prst="rect">
            <a:avLst/>
          </a:prstGeom>
        </p:spPr>
        <p:txBody>
          <a:bodyPr wrap="none">
            <a:spAutoFit/>
          </a:bodyPr>
          <a:lstStyle/>
          <a:p>
            <a:r>
              <a:rPr lang="fr-FR" b="1" dirty="0" smtClean="0"/>
              <a:t>Le gecko à queue feuillue</a:t>
            </a:r>
            <a:endParaRPr lang="fr-FR" dirty="0"/>
          </a:p>
        </p:txBody>
      </p:sp>
      <p:pic>
        <p:nvPicPr>
          <p:cNvPr id="362500" name="Picture 4" descr="Panda geant"/>
          <p:cNvPicPr>
            <a:picLocks noChangeAspect="1" noChangeArrowheads="1"/>
          </p:cNvPicPr>
          <p:nvPr/>
        </p:nvPicPr>
        <p:blipFill>
          <a:blip r:embed="rId3" cstate="print"/>
          <a:srcRect/>
          <a:stretch>
            <a:fillRect/>
          </a:stretch>
        </p:blipFill>
        <p:spPr bwMode="auto">
          <a:xfrm>
            <a:off x="1" y="2928935"/>
            <a:ext cx="4883716" cy="3357586"/>
          </a:xfrm>
          <a:prstGeom prst="rect">
            <a:avLst/>
          </a:prstGeom>
          <a:noFill/>
        </p:spPr>
      </p:pic>
      <p:pic>
        <p:nvPicPr>
          <p:cNvPr id="362502" name="Picture 6" descr="tigre du Bengale"/>
          <p:cNvPicPr>
            <a:picLocks noChangeAspect="1" noChangeArrowheads="1"/>
          </p:cNvPicPr>
          <p:nvPr/>
        </p:nvPicPr>
        <p:blipFill>
          <a:blip r:embed="rId4" cstate="print"/>
          <a:srcRect/>
          <a:stretch>
            <a:fillRect/>
          </a:stretch>
        </p:blipFill>
        <p:spPr bwMode="auto">
          <a:xfrm>
            <a:off x="3533786" y="0"/>
            <a:ext cx="5610215" cy="271462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57159" y="500043"/>
            <a:ext cx="8229600" cy="5929354"/>
          </a:xfrm>
        </p:spPr>
        <p:txBody>
          <a:bodyPr>
            <a:noAutofit/>
          </a:bodyPr>
          <a:lstStyle/>
          <a:p>
            <a:r>
              <a:rPr lang="fr-FR" sz="6000" dirty="0" smtClean="0"/>
              <a:t> l'UICN évalue à 8500 le </a:t>
            </a:r>
            <a:r>
              <a:rPr lang="fr-FR" sz="6000" b="1" dirty="0" smtClean="0"/>
              <a:t>nombre des espèces végétales menacées</a:t>
            </a:r>
            <a:r>
              <a:rPr lang="fr-FR" sz="6000" dirty="0" smtClean="0"/>
              <a:t> sur les 12151 espèces recensées. </a:t>
            </a:r>
            <a:endParaRPr lang="fr-FR" sz="60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5" descr="Fichier:01 GM Algerian National Parks.png">
            <a:hlinkClick r:id="rId2"/>
          </p:cNvPr>
          <p:cNvPicPr>
            <a:picLocks noChangeAspect="1" noChangeArrowheads="1"/>
          </p:cNvPicPr>
          <p:nvPr/>
        </p:nvPicPr>
        <p:blipFill>
          <a:blip r:embed="rId3" cstate="print"/>
          <a:srcRect/>
          <a:stretch>
            <a:fillRect/>
          </a:stretch>
        </p:blipFill>
        <p:spPr bwMode="auto">
          <a:xfrm>
            <a:off x="1116013" y="0"/>
            <a:ext cx="6877051" cy="6877050"/>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3"/>
          <p:cNvSpPr>
            <a:spLocks noGrp="1" noChangeArrowheads="1"/>
          </p:cNvSpPr>
          <p:nvPr>
            <p:ph idx="1"/>
          </p:nvPr>
        </p:nvSpPr>
        <p:spPr/>
        <p:txBody>
          <a:bodyPr/>
          <a:lstStyle/>
          <a:p>
            <a:endParaRPr lang="en-US"/>
          </a:p>
        </p:txBody>
      </p:sp>
      <p:pic>
        <p:nvPicPr>
          <p:cNvPr id="58373" name="Picture 5" descr="Fichier:Tadrart01.JPG">
            <a:hlinkClick r:id="rId2"/>
          </p:cNvPr>
          <p:cNvPicPr>
            <a:picLocks noChangeAspect="1" noChangeArrowheads="1"/>
          </p:cNvPicPr>
          <p:nvPr/>
        </p:nvPicPr>
        <p:blipFill>
          <a:blip r:embed="rId3" cstate="print"/>
          <a:srcRect/>
          <a:stretch>
            <a:fillRect/>
          </a:stretch>
        </p:blipFill>
        <p:spPr bwMode="auto">
          <a:xfrm>
            <a:off x="0" y="404814"/>
            <a:ext cx="9144000" cy="6092825"/>
          </a:xfrm>
          <a:prstGeom prst="rect">
            <a:avLst/>
          </a:prstGeom>
          <a:noFill/>
        </p:spPr>
      </p:pic>
      <p:sp>
        <p:nvSpPr>
          <p:cNvPr id="58374" name="Rectangle 6"/>
          <p:cNvSpPr>
            <a:spLocks noChangeArrowheads="1"/>
          </p:cNvSpPr>
          <p:nvPr/>
        </p:nvSpPr>
        <p:spPr bwMode="auto">
          <a:xfrm>
            <a:off x="736796" y="5875617"/>
            <a:ext cx="7537255" cy="369332"/>
          </a:xfrm>
          <a:prstGeom prst="rect">
            <a:avLst/>
          </a:prstGeom>
          <a:noFill/>
          <a:ln w="9525">
            <a:noFill/>
            <a:miter lim="800000"/>
            <a:headEnd/>
            <a:tailEnd/>
          </a:ln>
          <a:effectLst/>
        </p:spPr>
        <p:txBody>
          <a:bodyPr wrap="none" anchor="ctr">
            <a:spAutoFit/>
          </a:bodyPr>
          <a:lstStyle/>
          <a:p>
            <a:pPr algn="r"/>
            <a:r>
              <a:rPr lang="en-US" b="1"/>
              <a:t>Le cirque de moul n‘</a:t>
            </a:r>
            <a:r>
              <a:rPr lang="fr-FR" b="1"/>
              <a:t>a</a:t>
            </a:r>
            <a:r>
              <a:rPr lang="en-US" b="1"/>
              <a:t>ga dans la Tadrart (sud est Algérie</a:t>
            </a:r>
            <a:r>
              <a:rPr lang="fr-FR" b="1"/>
              <a:t> Djanet 100000ha </a:t>
            </a:r>
            <a:r>
              <a:rPr lang="ar-SA"/>
              <a:t>) </a:t>
            </a:r>
          </a:p>
        </p:txBody>
      </p:sp>
      <p:pic>
        <p:nvPicPr>
          <p:cNvPr id="58376" name="Picture 8" descr="Fichier:0109 GM Algerian National Parks Tassili National Park 01.png">
            <a:hlinkClick r:id="rId4"/>
          </p:cNvPr>
          <p:cNvPicPr>
            <a:picLocks noChangeAspect="1" noChangeArrowheads="1"/>
          </p:cNvPicPr>
          <p:nvPr/>
        </p:nvPicPr>
        <p:blipFill>
          <a:blip r:embed="rId5" cstate="print"/>
          <a:srcRect/>
          <a:stretch>
            <a:fillRect/>
          </a:stretch>
        </p:blipFill>
        <p:spPr bwMode="auto">
          <a:xfrm>
            <a:off x="6142037" y="1"/>
            <a:ext cx="3001963" cy="3001963"/>
          </a:xfrm>
          <a:prstGeom prst="rect">
            <a:avLst/>
          </a:prstGeom>
          <a:noFill/>
        </p:spPr>
      </p:pic>
      <p:sp>
        <p:nvSpPr>
          <p:cNvPr id="58377" name="Text Box 9"/>
          <p:cNvSpPr txBox="1">
            <a:spLocks noChangeArrowheads="1"/>
          </p:cNvSpPr>
          <p:nvPr/>
        </p:nvSpPr>
        <p:spPr bwMode="auto">
          <a:xfrm>
            <a:off x="395289" y="6216651"/>
            <a:ext cx="7129463" cy="646331"/>
          </a:xfrm>
          <a:prstGeom prst="rect">
            <a:avLst/>
          </a:prstGeom>
          <a:noFill/>
          <a:ln w="9525">
            <a:noFill/>
            <a:miter lim="800000"/>
            <a:headEnd/>
            <a:tailEnd/>
          </a:ln>
          <a:effectLst/>
        </p:spPr>
        <p:txBody>
          <a:bodyPr>
            <a:spAutoFit/>
          </a:bodyPr>
          <a:lstStyle/>
          <a:p>
            <a:pPr>
              <a:spcBef>
                <a:spcPct val="50000"/>
              </a:spcBef>
            </a:pPr>
            <a:r>
              <a:rPr lang="fr-FR" b="1"/>
              <a:t>Il est par le nbre de gravures rupestres qu’il abrite le premier site à l’échelle mondial.</a:t>
            </a:r>
            <a:endParaRPr lang="en-US" b="1"/>
          </a:p>
        </p:txBody>
      </p:sp>
      <p:sp>
        <p:nvSpPr>
          <p:cNvPr id="58378" name="Rectangle 10"/>
          <p:cNvSpPr>
            <a:spLocks noChangeArrowheads="1"/>
          </p:cNvSpPr>
          <p:nvPr/>
        </p:nvSpPr>
        <p:spPr bwMode="auto">
          <a:xfrm>
            <a:off x="6465490" y="2635528"/>
            <a:ext cx="2372123" cy="369332"/>
          </a:xfrm>
          <a:prstGeom prst="rect">
            <a:avLst/>
          </a:prstGeom>
          <a:noFill/>
          <a:ln w="9525">
            <a:noFill/>
            <a:miter lim="800000"/>
            <a:headEnd/>
            <a:tailEnd/>
          </a:ln>
          <a:effectLst/>
        </p:spPr>
        <p:txBody>
          <a:bodyPr wrap="none" anchor="ctr">
            <a:spAutoFit/>
          </a:bodyPr>
          <a:lstStyle/>
          <a:p>
            <a:pPr algn="r"/>
            <a:r>
              <a:rPr lang="fr-FR">
                <a:hlinkClick r:id="rId6" tooltip="Parc national du Tassili"/>
              </a:rPr>
              <a:t>Parc national du Tassili</a:t>
            </a:r>
            <a:r>
              <a:rPr lang="en-US"/>
              <a:t>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7" name="Picture 11" descr="Fichier:Hoggar4.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60421" name="Picture 5" descr="288px-0110_GM_Algerian_National_Parks_Ahggar_Hoggar_National_Park_01">
            <a:hlinkClick r:id="rId4" tooltip="0110 GM Algerian National Parks Ahggar Hoggar National Park 01.png"/>
          </p:cNvPr>
          <p:cNvPicPr>
            <a:picLocks noChangeAspect="1" noChangeArrowheads="1"/>
          </p:cNvPicPr>
          <p:nvPr/>
        </p:nvPicPr>
        <p:blipFill>
          <a:blip r:embed="rId5" cstate="print"/>
          <a:srcRect/>
          <a:stretch>
            <a:fillRect/>
          </a:stretch>
        </p:blipFill>
        <p:spPr bwMode="auto">
          <a:xfrm>
            <a:off x="6400800" y="0"/>
            <a:ext cx="2743200" cy="2743200"/>
          </a:xfrm>
          <a:prstGeom prst="rect">
            <a:avLst/>
          </a:prstGeom>
          <a:noFill/>
        </p:spPr>
      </p:pic>
      <p:sp>
        <p:nvSpPr>
          <p:cNvPr id="60423" name="Text Box 7"/>
          <p:cNvSpPr txBox="1">
            <a:spLocks noChangeArrowheads="1"/>
          </p:cNvSpPr>
          <p:nvPr/>
        </p:nvSpPr>
        <p:spPr bwMode="auto">
          <a:xfrm>
            <a:off x="323850" y="5949951"/>
            <a:ext cx="8820151" cy="600164"/>
          </a:xfrm>
          <a:prstGeom prst="rect">
            <a:avLst/>
          </a:prstGeom>
          <a:noFill/>
          <a:ln w="9525">
            <a:noFill/>
            <a:miter lim="800000"/>
            <a:headEnd/>
            <a:tailEnd/>
          </a:ln>
          <a:effectLst/>
        </p:spPr>
        <p:txBody>
          <a:bodyPr>
            <a:spAutoFit/>
          </a:bodyPr>
          <a:lstStyle/>
          <a:p>
            <a:pPr>
              <a:spcBef>
                <a:spcPct val="50000"/>
              </a:spcBef>
            </a:pPr>
            <a:r>
              <a:rPr lang="fr-FR" b="1">
                <a:solidFill>
                  <a:schemeClr val="bg1"/>
                </a:solidFill>
                <a:hlinkClick r:id="rId6" tooltip="Parc national de l’Ahaggar"/>
              </a:rPr>
              <a:t>Parc national de l’Ahaggar</a:t>
            </a:r>
            <a:r>
              <a:rPr lang="en-US">
                <a:solidFill>
                  <a:schemeClr val="bg1"/>
                </a:solidFill>
              </a:rPr>
              <a:t> </a:t>
            </a:r>
            <a:r>
              <a:rPr lang="fr-FR" sz="1400" b="1">
                <a:solidFill>
                  <a:schemeClr val="bg1"/>
                </a:solidFill>
              </a:rPr>
              <a:t>Le plus vaste parc algérien, avec 380000 ha. Il présente des richesses archéologiques et historiques inestimables qui datent de 600000 et 1 million d’années.</a:t>
            </a:r>
            <a:endParaRPr lang="en-US" sz="1400" b="1">
              <a:solidFill>
                <a:schemeClr val="bg1"/>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8" name="Picture 8" descr="Belezma"/>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61445" name="Picture 5" descr="Fichier:0108 GM Algerian National Parks Belzma National Park 01.png">
            <a:hlinkClick r:id="rId3"/>
          </p:cNvPr>
          <p:cNvPicPr>
            <a:picLocks noChangeAspect="1" noChangeArrowheads="1"/>
          </p:cNvPicPr>
          <p:nvPr/>
        </p:nvPicPr>
        <p:blipFill>
          <a:blip r:embed="rId4" cstate="print"/>
          <a:srcRect/>
          <a:stretch>
            <a:fillRect/>
          </a:stretch>
        </p:blipFill>
        <p:spPr bwMode="auto">
          <a:xfrm>
            <a:off x="6886577" y="1"/>
            <a:ext cx="2257425" cy="2257425"/>
          </a:xfrm>
          <a:prstGeom prst="rect">
            <a:avLst/>
          </a:prstGeom>
          <a:noFill/>
        </p:spPr>
      </p:pic>
      <p:sp>
        <p:nvSpPr>
          <p:cNvPr id="61446" name="Text Box 6"/>
          <p:cNvSpPr txBox="1">
            <a:spLocks noChangeArrowheads="1"/>
          </p:cNvSpPr>
          <p:nvPr/>
        </p:nvSpPr>
        <p:spPr bwMode="auto">
          <a:xfrm>
            <a:off x="285720" y="2143117"/>
            <a:ext cx="9144000" cy="2554545"/>
          </a:xfrm>
          <a:prstGeom prst="rect">
            <a:avLst/>
          </a:prstGeom>
          <a:noFill/>
          <a:ln w="9525">
            <a:noFill/>
            <a:miter lim="800000"/>
            <a:headEnd/>
            <a:tailEnd/>
          </a:ln>
          <a:effectLst/>
        </p:spPr>
        <p:txBody>
          <a:bodyPr>
            <a:spAutoFit/>
          </a:bodyPr>
          <a:lstStyle/>
          <a:p>
            <a:pPr>
              <a:spcBef>
                <a:spcPct val="50000"/>
              </a:spcBef>
            </a:pPr>
            <a:r>
              <a:rPr lang="fr-FR" sz="3200" b="1" dirty="0">
                <a:solidFill>
                  <a:schemeClr val="bg1"/>
                </a:solidFill>
              </a:rPr>
              <a:t>Au nord de l’Algérie, wilaya de Batna se situe le parc </a:t>
            </a:r>
            <a:r>
              <a:rPr lang="fr-FR" sz="3200" b="1" dirty="0" err="1">
                <a:solidFill>
                  <a:schemeClr val="bg1"/>
                </a:solidFill>
              </a:rPr>
              <a:t>Belezma</a:t>
            </a:r>
            <a:r>
              <a:rPr lang="fr-FR" sz="3200" b="1" dirty="0">
                <a:solidFill>
                  <a:schemeClr val="bg1"/>
                </a:solidFill>
              </a:rPr>
              <a:t>; vallées très étroites et pics culminants atteignant 2178m (Dj </a:t>
            </a:r>
            <a:r>
              <a:rPr lang="fr-FR" sz="3200" b="1" dirty="0" err="1">
                <a:solidFill>
                  <a:schemeClr val="bg1"/>
                </a:solidFill>
              </a:rPr>
              <a:t>refaâ</a:t>
            </a:r>
            <a:r>
              <a:rPr lang="fr-FR" sz="3200" b="1" dirty="0">
                <a:solidFill>
                  <a:schemeClr val="bg1"/>
                </a:solidFill>
              </a:rPr>
              <a:t>) et constitue le début de la célèbre chaîne de l’Aurès 26250 hectares.</a:t>
            </a:r>
            <a:endParaRPr lang="en-US" sz="3200" b="1"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980728"/>
            <a:ext cx="8676456" cy="5877272"/>
          </a:xfrm>
        </p:spPr>
        <p:txBody>
          <a:bodyPr>
            <a:normAutofit fontScale="92500" lnSpcReduction="10000"/>
          </a:bodyPr>
          <a:lstStyle/>
          <a:p>
            <a:pPr>
              <a:buNone/>
            </a:pPr>
            <a:r>
              <a:rPr lang="fr-FR" sz="5200" dirty="0" smtClean="0"/>
              <a:t>Mini </a:t>
            </a:r>
            <a:r>
              <a:rPr lang="fr-FR" sz="5200" dirty="0" smtClean="0"/>
              <a:t>bateau pour les enfants de 3 à 12 ans</a:t>
            </a:r>
          </a:p>
          <a:p>
            <a:pPr>
              <a:buNone/>
            </a:pPr>
            <a:r>
              <a:rPr lang="fr-FR" sz="5200" dirty="0" smtClean="0"/>
              <a:t>Le </a:t>
            </a:r>
            <a:r>
              <a:rPr lang="fr-FR" sz="5200" dirty="0" smtClean="0"/>
              <a:t>petit carrousel pour les enfants à partir de 1 </a:t>
            </a:r>
            <a:r>
              <a:rPr lang="fr-FR" sz="5200" dirty="0" smtClean="0"/>
              <a:t>an</a:t>
            </a:r>
            <a:br>
              <a:rPr lang="fr-FR" sz="5200" dirty="0" smtClean="0"/>
            </a:br>
            <a:r>
              <a:rPr lang="fr-FR" sz="5200" dirty="0" smtClean="0"/>
              <a:t>Voiture </a:t>
            </a:r>
            <a:r>
              <a:rPr lang="fr-FR" sz="5200" dirty="0" smtClean="0"/>
              <a:t>à pédale de 3 à 7 ans</a:t>
            </a:r>
            <a:br>
              <a:rPr lang="fr-FR" sz="5200" dirty="0" smtClean="0"/>
            </a:br>
            <a:r>
              <a:rPr lang="fr-FR" sz="5200" dirty="0" smtClean="0"/>
              <a:t>Pèche </a:t>
            </a:r>
            <a:r>
              <a:rPr lang="fr-FR" sz="5200" dirty="0" smtClean="0"/>
              <a:t>aux canards</a:t>
            </a:r>
            <a:br>
              <a:rPr lang="fr-FR" sz="5200" dirty="0" smtClean="0"/>
            </a:br>
            <a:r>
              <a:rPr lang="fr-FR" sz="5200" dirty="0" smtClean="0"/>
              <a:t>Balançoires </a:t>
            </a:r>
            <a:r>
              <a:rPr lang="fr-FR" sz="5200" dirty="0" smtClean="0"/>
              <a:t>pour les 3 à 10 ans</a:t>
            </a:r>
            <a:br>
              <a:rPr lang="fr-FR" sz="5200" dirty="0" smtClean="0"/>
            </a:br>
            <a:endParaRPr lang="fr-FR" sz="5200" dirty="0" smtClean="0"/>
          </a:p>
          <a:p>
            <a:endParaRPr lang="fr-FR"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endParaRPr lang="en-US" dirty="0"/>
          </a:p>
        </p:txBody>
      </p:sp>
      <p:sp>
        <p:nvSpPr>
          <p:cNvPr id="64515" name="Rectangle 3"/>
          <p:cNvSpPr>
            <a:spLocks noGrp="1" noChangeArrowheads="1"/>
          </p:cNvSpPr>
          <p:nvPr>
            <p:ph idx="1"/>
          </p:nvPr>
        </p:nvSpPr>
        <p:spPr/>
        <p:txBody>
          <a:bodyPr/>
          <a:lstStyle/>
          <a:p>
            <a:endParaRPr lang="en-US"/>
          </a:p>
        </p:txBody>
      </p:sp>
      <p:pic>
        <p:nvPicPr>
          <p:cNvPr id="64517" name="Picture 5" descr="Belezma Park"/>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4518" name="Rectangle 6"/>
          <p:cNvSpPr>
            <a:spLocks noChangeArrowheads="1"/>
          </p:cNvSpPr>
          <p:nvPr/>
        </p:nvSpPr>
        <p:spPr bwMode="auto">
          <a:xfrm>
            <a:off x="3851274" y="5949950"/>
            <a:ext cx="1811714" cy="369332"/>
          </a:xfrm>
          <a:prstGeom prst="rect">
            <a:avLst/>
          </a:prstGeom>
          <a:noFill/>
          <a:ln w="9525">
            <a:noFill/>
            <a:miter lim="800000"/>
            <a:headEnd/>
            <a:tailEnd/>
          </a:ln>
          <a:effectLst/>
        </p:spPr>
        <p:txBody>
          <a:bodyPr wrap="none">
            <a:spAutoFit/>
          </a:bodyPr>
          <a:lstStyle/>
          <a:p>
            <a:r>
              <a:rPr lang="fr-FR" b="1">
                <a:solidFill>
                  <a:schemeClr val="bg1"/>
                </a:solidFill>
              </a:rPr>
              <a:t>Le parc Belezma</a:t>
            </a:r>
            <a:endParaRPr lang="en-US" b="1">
              <a:solidFill>
                <a:schemeClr val="bg1"/>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71" name="Picture 7" descr="Cedraie_assassinee_aout_2001"/>
          <p:cNvPicPr>
            <a:picLocks noChangeAspect="1" noChangeArrowheads="1"/>
          </p:cNvPicPr>
          <p:nvPr/>
        </p:nvPicPr>
        <p:blipFill>
          <a:blip r:embed="rId2" cstate="print"/>
          <a:srcRect/>
          <a:stretch>
            <a:fillRect/>
          </a:stretch>
        </p:blipFill>
        <p:spPr bwMode="auto">
          <a:xfrm>
            <a:off x="0" y="1"/>
            <a:ext cx="9144000" cy="6251575"/>
          </a:xfrm>
          <a:prstGeom prst="rect">
            <a:avLst/>
          </a:prstGeom>
          <a:noFill/>
        </p:spPr>
      </p:pic>
      <p:sp>
        <p:nvSpPr>
          <p:cNvPr id="62472" name="Rectangle 8"/>
          <p:cNvSpPr>
            <a:spLocks noChangeArrowheads="1"/>
          </p:cNvSpPr>
          <p:nvPr/>
        </p:nvSpPr>
        <p:spPr bwMode="auto">
          <a:xfrm>
            <a:off x="1390738" y="6489978"/>
            <a:ext cx="5184688" cy="369332"/>
          </a:xfrm>
          <a:prstGeom prst="rect">
            <a:avLst/>
          </a:prstGeom>
          <a:noFill/>
          <a:ln w="9525">
            <a:noFill/>
            <a:miter lim="800000"/>
            <a:headEnd/>
            <a:tailEnd/>
          </a:ln>
          <a:effectLst/>
        </p:spPr>
        <p:txBody>
          <a:bodyPr wrap="none" anchor="ctr">
            <a:spAutoFit/>
          </a:bodyPr>
          <a:lstStyle/>
          <a:p>
            <a:pPr algn="r"/>
            <a:r>
              <a:rPr lang="en-US" b="1"/>
              <a:t>Le dépérissement du Cèdre de l'Atlas à Belezma</a:t>
            </a:r>
            <a:r>
              <a:rPr lang="ar-SA"/>
              <a:t>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5" name="Picture 7" descr="lac-campagne-parc-el-algerie-887901"/>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63497" name="Picture 9" descr="Fichier:0107 GM Algerian National Parks El-Kala National Park 01.png">
            <a:hlinkClick r:id="rId3"/>
          </p:cNvPr>
          <p:cNvPicPr>
            <a:picLocks noChangeAspect="1" noChangeArrowheads="1"/>
          </p:cNvPicPr>
          <p:nvPr/>
        </p:nvPicPr>
        <p:blipFill>
          <a:blip r:embed="rId4" cstate="print"/>
          <a:srcRect/>
          <a:stretch>
            <a:fillRect/>
          </a:stretch>
        </p:blipFill>
        <p:spPr bwMode="auto">
          <a:xfrm>
            <a:off x="6623050" y="1"/>
            <a:ext cx="2520951" cy="2520950"/>
          </a:xfrm>
          <a:prstGeom prst="rect">
            <a:avLst/>
          </a:prstGeom>
          <a:noFill/>
        </p:spPr>
      </p:pic>
      <p:sp>
        <p:nvSpPr>
          <p:cNvPr id="63498" name="Text Box 10"/>
          <p:cNvSpPr txBox="1">
            <a:spLocks noChangeArrowheads="1"/>
          </p:cNvSpPr>
          <p:nvPr/>
        </p:nvSpPr>
        <p:spPr bwMode="auto">
          <a:xfrm>
            <a:off x="0" y="6021388"/>
            <a:ext cx="9144000" cy="646331"/>
          </a:xfrm>
          <a:prstGeom prst="rect">
            <a:avLst/>
          </a:prstGeom>
          <a:noFill/>
          <a:ln w="9525">
            <a:noFill/>
            <a:miter lim="800000"/>
            <a:headEnd/>
            <a:tailEnd/>
          </a:ln>
          <a:effectLst/>
        </p:spPr>
        <p:txBody>
          <a:bodyPr>
            <a:spAutoFit/>
          </a:bodyPr>
          <a:lstStyle/>
          <a:p>
            <a:pPr>
              <a:spcBef>
                <a:spcPct val="50000"/>
              </a:spcBef>
            </a:pPr>
            <a:r>
              <a:rPr lang="fr-FR" b="1">
                <a:solidFill>
                  <a:schemeClr val="bg1"/>
                </a:solidFill>
              </a:rPr>
              <a:t>Parc d’El-kala, d’une superficie de 76438 ha, il a été classé dans la liste du patrimoine national et réserve de la biosphère par l’UNESCO en 1990</a:t>
            </a:r>
            <a:endParaRPr lang="en-US" b="1"/>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7" name="Picture 11" descr="cap"/>
          <p:cNvPicPr>
            <a:picLocks noChangeAspect="1" noChangeArrowheads="1"/>
          </p:cNvPicPr>
          <p:nvPr/>
        </p:nvPicPr>
        <p:blipFill>
          <a:blip r:embed="rId2" cstate="print"/>
          <a:srcRect/>
          <a:stretch>
            <a:fillRect/>
          </a:stretch>
        </p:blipFill>
        <p:spPr bwMode="auto">
          <a:xfrm>
            <a:off x="3678237" y="2759076"/>
            <a:ext cx="5465763" cy="4098925"/>
          </a:xfrm>
          <a:prstGeom prst="rect">
            <a:avLst/>
          </a:prstGeom>
          <a:noFill/>
        </p:spPr>
      </p:pic>
      <p:pic>
        <p:nvPicPr>
          <p:cNvPr id="65541" name="Picture 5" descr="Fichier:0105 GM Algerian National Parks Gouraya National Park 01.png">
            <a:hlinkClick r:id="rId3"/>
          </p:cNvPr>
          <p:cNvPicPr>
            <a:picLocks noChangeAspect="1" noChangeArrowheads="1"/>
          </p:cNvPicPr>
          <p:nvPr/>
        </p:nvPicPr>
        <p:blipFill>
          <a:blip r:embed="rId4" cstate="print"/>
          <a:srcRect/>
          <a:stretch>
            <a:fillRect/>
          </a:stretch>
        </p:blipFill>
        <p:spPr bwMode="auto">
          <a:xfrm>
            <a:off x="6430964" y="0"/>
            <a:ext cx="2713037" cy="2713038"/>
          </a:xfrm>
          <a:prstGeom prst="rect">
            <a:avLst/>
          </a:prstGeom>
          <a:noFill/>
        </p:spPr>
      </p:pic>
      <p:sp>
        <p:nvSpPr>
          <p:cNvPr id="65542" name="Text Box 6"/>
          <p:cNvSpPr txBox="1">
            <a:spLocks noChangeArrowheads="1"/>
          </p:cNvSpPr>
          <p:nvPr/>
        </p:nvSpPr>
        <p:spPr bwMode="auto">
          <a:xfrm>
            <a:off x="323528" y="4149080"/>
            <a:ext cx="3419475" cy="1200329"/>
          </a:xfrm>
          <a:prstGeom prst="rect">
            <a:avLst/>
          </a:prstGeom>
          <a:noFill/>
          <a:ln w="9525">
            <a:noFill/>
            <a:miter lim="800000"/>
            <a:headEnd/>
            <a:tailEnd/>
          </a:ln>
          <a:effectLst/>
        </p:spPr>
        <p:txBody>
          <a:bodyPr>
            <a:spAutoFit/>
          </a:bodyPr>
          <a:lstStyle/>
          <a:p>
            <a:pPr>
              <a:spcBef>
                <a:spcPct val="50000"/>
              </a:spcBef>
            </a:pPr>
            <a:r>
              <a:rPr lang="fr-FR" dirty="0"/>
              <a:t>Parc national de </a:t>
            </a:r>
            <a:r>
              <a:rPr lang="fr-FR" dirty="0" err="1"/>
              <a:t>Gouraya</a:t>
            </a:r>
            <a:r>
              <a:rPr lang="fr-FR" dirty="0"/>
              <a:t>, wilaya de </a:t>
            </a:r>
            <a:r>
              <a:rPr lang="fr-FR" dirty="0" err="1"/>
              <a:t>Béjaîa</a:t>
            </a:r>
            <a:r>
              <a:rPr lang="fr-FR" dirty="0"/>
              <a:t> </a:t>
            </a:r>
            <a:r>
              <a:rPr lang="en-US" dirty="0"/>
              <a:t>Avec de </a:t>
            </a:r>
            <a:r>
              <a:rPr lang="en-US" dirty="0" err="1"/>
              <a:t>merveilleuses</a:t>
            </a:r>
            <a:r>
              <a:rPr lang="en-US" dirty="0"/>
              <a:t> </a:t>
            </a:r>
            <a:r>
              <a:rPr lang="en-US" dirty="0" err="1"/>
              <a:t>falaises</a:t>
            </a:r>
            <a:r>
              <a:rPr lang="en-US" dirty="0"/>
              <a:t>. Le </a:t>
            </a:r>
            <a:r>
              <a:rPr lang="en-US" dirty="0" err="1"/>
              <a:t>mont</a:t>
            </a:r>
            <a:r>
              <a:rPr lang="en-US" dirty="0"/>
              <a:t> </a:t>
            </a:r>
            <a:r>
              <a:rPr lang="en-US" dirty="0" err="1"/>
              <a:t>Gouraya</a:t>
            </a:r>
            <a:r>
              <a:rPr lang="en-US" dirty="0"/>
              <a:t> avec </a:t>
            </a:r>
            <a:r>
              <a:rPr lang="en-US" dirty="0" err="1"/>
              <a:t>ses</a:t>
            </a:r>
            <a:r>
              <a:rPr lang="en-US" dirty="0"/>
              <a:t> 660 m </a:t>
            </a:r>
            <a:r>
              <a:rPr lang="en-US" dirty="0" err="1"/>
              <a:t>domine</a:t>
            </a:r>
            <a:r>
              <a:rPr lang="en-US" dirty="0"/>
              <a:t> tout le </a:t>
            </a:r>
            <a:r>
              <a:rPr lang="en-US" dirty="0" err="1"/>
              <a:t>parc</a:t>
            </a:r>
            <a:r>
              <a:rPr lang="ar-SA" dirty="0"/>
              <a:t> .  </a:t>
            </a:r>
            <a:endParaRPr lang="fr-FR" dirty="0"/>
          </a:p>
        </p:txBody>
      </p:sp>
      <p:pic>
        <p:nvPicPr>
          <p:cNvPr id="65545" name="Picture 9" descr="lac"/>
          <p:cNvPicPr>
            <a:picLocks noChangeAspect="1" noChangeArrowheads="1"/>
          </p:cNvPicPr>
          <p:nvPr/>
        </p:nvPicPr>
        <p:blipFill>
          <a:blip r:embed="rId5" cstate="print"/>
          <a:srcRect/>
          <a:stretch>
            <a:fillRect/>
          </a:stretch>
        </p:blipFill>
        <p:spPr bwMode="auto">
          <a:xfrm>
            <a:off x="0" y="0"/>
            <a:ext cx="4859339" cy="3644900"/>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5" name="Picture 5" descr="Fichier:0104 GM Algerian National Parks Djurdjura National Park 01.png">
            <a:hlinkClick r:id="rId2"/>
          </p:cNvPr>
          <p:cNvPicPr>
            <a:picLocks noChangeAspect="1" noChangeArrowheads="1"/>
          </p:cNvPicPr>
          <p:nvPr/>
        </p:nvPicPr>
        <p:blipFill>
          <a:blip r:embed="rId3" cstate="print"/>
          <a:srcRect/>
          <a:stretch>
            <a:fillRect/>
          </a:stretch>
        </p:blipFill>
        <p:spPr bwMode="auto">
          <a:xfrm>
            <a:off x="6300789" y="1"/>
            <a:ext cx="2843212" cy="2843213"/>
          </a:xfrm>
          <a:prstGeom prst="rect">
            <a:avLst/>
          </a:prstGeom>
          <a:noFill/>
        </p:spPr>
      </p:pic>
      <p:pic>
        <p:nvPicPr>
          <p:cNvPr id="66568" name="Picture 8" descr="panorama-d-ait-ouabane.jpg"/>
          <p:cNvPicPr>
            <a:picLocks noChangeAspect="1" noChangeArrowheads="1"/>
          </p:cNvPicPr>
          <p:nvPr/>
        </p:nvPicPr>
        <p:blipFill>
          <a:blip r:embed="rId4" cstate="print"/>
          <a:srcRect/>
          <a:stretch>
            <a:fillRect/>
          </a:stretch>
        </p:blipFill>
        <p:spPr bwMode="auto">
          <a:xfrm>
            <a:off x="4857749" y="1143000"/>
            <a:ext cx="4286251" cy="5715000"/>
          </a:xfrm>
          <a:prstGeom prst="rect">
            <a:avLst/>
          </a:prstGeom>
          <a:noFill/>
        </p:spPr>
      </p:pic>
      <p:sp>
        <p:nvSpPr>
          <p:cNvPr id="66566" name="Text Box 6"/>
          <p:cNvSpPr txBox="1">
            <a:spLocks noChangeArrowheads="1"/>
          </p:cNvSpPr>
          <p:nvPr/>
        </p:nvSpPr>
        <p:spPr bwMode="auto">
          <a:xfrm>
            <a:off x="251520" y="4437112"/>
            <a:ext cx="4787900" cy="923330"/>
          </a:xfrm>
          <a:prstGeom prst="rect">
            <a:avLst/>
          </a:prstGeom>
          <a:noFill/>
          <a:ln w="9525">
            <a:noFill/>
            <a:miter lim="800000"/>
            <a:headEnd/>
            <a:tailEnd/>
          </a:ln>
          <a:effectLst/>
        </p:spPr>
        <p:txBody>
          <a:bodyPr>
            <a:spAutoFit/>
          </a:bodyPr>
          <a:lstStyle/>
          <a:p>
            <a:pPr>
              <a:spcBef>
                <a:spcPct val="50000"/>
              </a:spcBef>
            </a:pPr>
            <a:r>
              <a:rPr lang="fr-FR" dirty="0"/>
              <a:t>Parc national </a:t>
            </a:r>
            <a:r>
              <a:rPr lang="fr-FR" dirty="0" err="1"/>
              <a:t>DjurDjura</a:t>
            </a:r>
            <a:r>
              <a:rPr lang="fr-FR" dirty="0"/>
              <a:t>, se situe au nord du pays, dans une région très accidentée, avec de vaste forêts, des gorges et des gouffres. 125 km</a:t>
            </a:r>
            <a:r>
              <a:rPr lang="fr-FR" baseline="30000" dirty="0"/>
              <a:t>2</a:t>
            </a:r>
            <a:endParaRPr lang="en-US" baseline="30000" dirty="0"/>
          </a:p>
        </p:txBody>
      </p:sp>
      <p:pic>
        <p:nvPicPr>
          <p:cNvPr id="66567" name="Picture 7" descr="1572-774940132-montagne-djudjura-tizi-algerie-3155-h101925-l1.jpg"/>
          <p:cNvPicPr>
            <a:picLocks noChangeAspect="1" noChangeArrowheads="1"/>
          </p:cNvPicPr>
          <p:nvPr/>
        </p:nvPicPr>
        <p:blipFill>
          <a:blip r:embed="rId5" cstate="print"/>
          <a:srcRect/>
          <a:stretch>
            <a:fillRect/>
          </a:stretch>
        </p:blipFill>
        <p:spPr bwMode="auto">
          <a:xfrm>
            <a:off x="1" y="0"/>
            <a:ext cx="6372225" cy="4078288"/>
          </a:xfrm>
          <a:prstGeom prst="rect">
            <a:avLst/>
          </a:prstGeom>
          <a:noFill/>
        </p:spPr>
      </p:pic>
      <p:sp>
        <p:nvSpPr>
          <p:cNvPr id="66569" name="Rectangle 9"/>
          <p:cNvSpPr>
            <a:spLocks noChangeArrowheads="1"/>
          </p:cNvSpPr>
          <p:nvPr/>
        </p:nvSpPr>
        <p:spPr bwMode="auto">
          <a:xfrm>
            <a:off x="2256611" y="-1308"/>
            <a:ext cx="872354" cy="369332"/>
          </a:xfrm>
          <a:prstGeom prst="rect">
            <a:avLst/>
          </a:prstGeom>
          <a:noFill/>
          <a:ln w="9525">
            <a:noFill/>
            <a:miter lim="800000"/>
            <a:headEnd/>
            <a:tailEnd/>
          </a:ln>
          <a:effectLst/>
        </p:spPr>
        <p:txBody>
          <a:bodyPr wrap="none" anchor="ctr">
            <a:spAutoFit/>
          </a:bodyPr>
          <a:lstStyle/>
          <a:p>
            <a:pPr algn="r"/>
            <a:r>
              <a:rPr lang="en-US" b="1"/>
              <a:t>Tikjda</a:t>
            </a:r>
            <a:r>
              <a:rPr lang="ar-SA"/>
              <a:t> </a:t>
            </a:r>
          </a:p>
        </p:txBody>
      </p:sp>
      <p:sp>
        <p:nvSpPr>
          <p:cNvPr id="66570" name="Rectangle 10"/>
          <p:cNvSpPr>
            <a:spLocks noChangeArrowheads="1"/>
          </p:cNvSpPr>
          <p:nvPr/>
        </p:nvSpPr>
        <p:spPr bwMode="auto">
          <a:xfrm>
            <a:off x="7654490" y="1195666"/>
            <a:ext cx="1489510" cy="369332"/>
          </a:xfrm>
          <a:prstGeom prst="rect">
            <a:avLst/>
          </a:prstGeom>
          <a:noFill/>
          <a:ln w="9525">
            <a:noFill/>
            <a:miter lim="800000"/>
            <a:headEnd/>
            <a:tailEnd/>
          </a:ln>
          <a:effectLst/>
        </p:spPr>
        <p:txBody>
          <a:bodyPr wrap="none" anchor="ctr">
            <a:spAutoFit/>
          </a:bodyPr>
          <a:lstStyle/>
          <a:p>
            <a:pPr algn="r"/>
            <a:r>
              <a:rPr lang="fr-FR"/>
              <a:t>A</a:t>
            </a:r>
            <a:r>
              <a:rPr lang="en-US"/>
              <a:t>it-Ouabane</a:t>
            </a:r>
            <a:r>
              <a:rPr lang="ar-SA"/>
              <a: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91" name="Picture 7" descr="Fichier:0101 GM Algerian National Parks Tlemcen National Park 01.png">
            <a:hlinkClick r:id="rId2"/>
          </p:cNvPr>
          <p:cNvPicPr>
            <a:picLocks noChangeAspect="1" noChangeArrowheads="1"/>
          </p:cNvPicPr>
          <p:nvPr/>
        </p:nvPicPr>
        <p:blipFill>
          <a:blip r:embed="rId3" cstate="print"/>
          <a:srcRect/>
          <a:stretch>
            <a:fillRect/>
          </a:stretch>
        </p:blipFill>
        <p:spPr bwMode="auto">
          <a:xfrm>
            <a:off x="6659564" y="0"/>
            <a:ext cx="2484437" cy="2484438"/>
          </a:xfrm>
          <a:prstGeom prst="rect">
            <a:avLst/>
          </a:prstGeom>
          <a:noFill/>
        </p:spPr>
      </p:pic>
      <p:pic>
        <p:nvPicPr>
          <p:cNvPr id="67592" name="Picture 8" descr="Tlemcen - De Tizi : vue panoramique sur la foret de Ouchba">
            <a:hlinkClick r:id="rId4"/>
          </p:cNvPr>
          <p:cNvPicPr>
            <a:picLocks noChangeAspect="1" noChangeArrowheads="1"/>
          </p:cNvPicPr>
          <p:nvPr/>
        </p:nvPicPr>
        <p:blipFill>
          <a:blip r:embed="rId5" cstate="print"/>
          <a:srcRect l="4509" t="5446" r="3746" b="5103"/>
          <a:stretch>
            <a:fillRect/>
          </a:stretch>
        </p:blipFill>
        <p:spPr bwMode="auto">
          <a:xfrm>
            <a:off x="3132138" y="2327276"/>
            <a:ext cx="6011863" cy="4530725"/>
          </a:xfrm>
          <a:prstGeom prst="rect">
            <a:avLst/>
          </a:prstGeom>
          <a:noFill/>
        </p:spPr>
      </p:pic>
      <p:pic>
        <p:nvPicPr>
          <p:cNvPr id="67593" name="Picture 9" descr="Tlemcen - Grottes féeriques des Beni Add à Ain Fezza">
            <a:hlinkClick r:id="rId6"/>
          </p:cNvPr>
          <p:cNvPicPr>
            <a:picLocks noChangeAspect="1" noChangeArrowheads="1"/>
          </p:cNvPicPr>
          <p:nvPr/>
        </p:nvPicPr>
        <p:blipFill>
          <a:blip r:embed="rId7" cstate="print"/>
          <a:srcRect l="4051" t="6096" r="4877" b="5637"/>
          <a:stretch>
            <a:fillRect/>
          </a:stretch>
        </p:blipFill>
        <p:spPr bwMode="auto">
          <a:xfrm>
            <a:off x="1" y="1"/>
            <a:ext cx="4787900" cy="3248025"/>
          </a:xfrm>
          <a:prstGeom prst="rect">
            <a:avLst/>
          </a:prstGeom>
          <a:noFill/>
        </p:spPr>
      </p:pic>
      <p:sp>
        <p:nvSpPr>
          <p:cNvPr id="67589" name="Rectangle 5"/>
          <p:cNvSpPr>
            <a:spLocks noChangeArrowheads="1"/>
          </p:cNvSpPr>
          <p:nvPr/>
        </p:nvSpPr>
        <p:spPr bwMode="auto">
          <a:xfrm>
            <a:off x="0" y="3470276"/>
            <a:ext cx="4572000" cy="3170099"/>
          </a:xfrm>
          <a:prstGeom prst="rect">
            <a:avLst/>
          </a:prstGeom>
          <a:noFill/>
          <a:ln w="9525">
            <a:noFill/>
            <a:miter lim="800000"/>
            <a:headEnd/>
            <a:tailEnd/>
          </a:ln>
          <a:effectLst/>
        </p:spPr>
        <p:txBody>
          <a:bodyPr wrap="square" anchor="ctr">
            <a:spAutoFit/>
          </a:bodyPr>
          <a:lstStyle/>
          <a:p>
            <a:r>
              <a:rPr lang="fr-FR" sz="2000" dirty="0">
                <a:effectLst>
                  <a:outerShdw blurRad="38100" dist="38100" dir="2700000" algn="tl">
                    <a:srgbClr val="C0C0C0"/>
                  </a:outerShdw>
                </a:effectLst>
              </a:rPr>
              <a:t>Le </a:t>
            </a:r>
            <a:r>
              <a:rPr lang="fr-FR" sz="2000" b="1" dirty="0">
                <a:effectLst>
                  <a:outerShdw blurRad="38100" dist="38100" dir="2700000" algn="tl">
                    <a:srgbClr val="C0C0C0"/>
                  </a:outerShdw>
                </a:effectLst>
              </a:rPr>
              <a:t>parc national de Tlemcen</a:t>
            </a:r>
            <a:r>
              <a:rPr lang="fr-FR" sz="2000" dirty="0">
                <a:effectLst>
                  <a:outerShdw blurRad="38100" dist="38100" dir="2700000" algn="tl">
                    <a:srgbClr val="C0C0C0"/>
                  </a:outerShdw>
                </a:effectLst>
              </a:rPr>
              <a:t> se situe au nord-ouest de l'</a:t>
            </a:r>
            <a:r>
              <a:rPr lang="fr-FR" sz="2000" dirty="0">
                <a:effectLst>
                  <a:outerShdw blurRad="38100" dist="38100" dir="2700000" algn="tl">
                    <a:srgbClr val="C0C0C0"/>
                  </a:outerShdw>
                </a:effectLst>
                <a:hlinkClick r:id="rId8" tooltip="Algérie"/>
              </a:rPr>
              <a:t>Algérie</a:t>
            </a:r>
            <a:r>
              <a:rPr lang="fr-FR" sz="2000" dirty="0">
                <a:effectLst>
                  <a:outerShdw blurRad="38100" dist="38100" dir="2700000" algn="tl">
                    <a:srgbClr val="C0C0C0"/>
                  </a:outerShdw>
                </a:effectLst>
              </a:rPr>
              <a:t>. C'est l'un des plus récents </a:t>
            </a:r>
            <a:r>
              <a:rPr lang="fr-FR" sz="2000" dirty="0">
                <a:effectLst>
                  <a:outerShdw blurRad="38100" dist="38100" dir="2700000" algn="tl">
                    <a:srgbClr val="C0C0C0"/>
                  </a:outerShdw>
                </a:effectLst>
                <a:hlinkClick r:id="rId9" tooltip="Parcs nationaux d'Algérie"/>
              </a:rPr>
              <a:t>parcs nationaux d'Algérie</a:t>
            </a:r>
            <a:r>
              <a:rPr lang="fr-FR" sz="2000" dirty="0">
                <a:effectLst>
                  <a:outerShdw blurRad="38100" dist="38100" dir="2700000" algn="tl">
                    <a:srgbClr val="C0C0C0"/>
                  </a:outerShdw>
                </a:effectLst>
              </a:rPr>
              <a:t>. En plus des forêts d'</a:t>
            </a:r>
            <a:r>
              <a:rPr lang="fr-FR" sz="2000" dirty="0" err="1">
                <a:effectLst>
                  <a:outerShdw blurRad="38100" dist="38100" dir="2700000" algn="tl">
                    <a:srgbClr val="C0C0C0"/>
                  </a:outerShdw>
                </a:effectLst>
                <a:hlinkClick r:id="rId10" tooltip="Ifri"/>
              </a:rPr>
              <a:t>Ifri</a:t>
            </a:r>
            <a:r>
              <a:rPr lang="fr-FR" sz="2000" dirty="0">
                <a:effectLst>
                  <a:outerShdw blurRad="38100" dist="38100" dir="2700000" algn="tl">
                    <a:srgbClr val="C0C0C0"/>
                  </a:outerShdw>
                </a:effectLst>
              </a:rPr>
              <a:t>, de </a:t>
            </a:r>
            <a:r>
              <a:rPr lang="fr-FR" sz="2000" dirty="0" err="1">
                <a:effectLst>
                  <a:outerShdw blurRad="38100" dist="38100" dir="2700000" algn="tl">
                    <a:srgbClr val="C0C0C0"/>
                  </a:outerShdw>
                </a:effectLst>
                <a:hlinkClick r:id="rId11" tooltip="Zariffet (page inexistante)"/>
              </a:rPr>
              <a:t>Zariffet</a:t>
            </a:r>
            <a:r>
              <a:rPr lang="fr-FR" sz="2000" dirty="0">
                <a:effectLst>
                  <a:outerShdw blurRad="38100" dist="38100" dir="2700000" algn="tl">
                    <a:srgbClr val="C0C0C0"/>
                  </a:outerShdw>
                </a:effectLst>
              </a:rPr>
              <a:t> et d'</a:t>
            </a:r>
            <a:r>
              <a:rPr lang="fr-FR" sz="2000" dirty="0">
                <a:effectLst>
                  <a:outerShdw blurRad="38100" dist="38100" dir="2700000" algn="tl">
                    <a:srgbClr val="C0C0C0"/>
                  </a:outerShdw>
                </a:effectLst>
                <a:hlinkClick r:id="rId12" tooltip="Ain Fezza (page inexistante)"/>
              </a:rPr>
              <a:t>Ain </a:t>
            </a:r>
            <a:r>
              <a:rPr lang="fr-FR" sz="2000" dirty="0" err="1">
                <a:effectLst>
                  <a:outerShdw blurRad="38100" dist="38100" dir="2700000" algn="tl">
                    <a:srgbClr val="C0C0C0"/>
                  </a:outerShdw>
                </a:effectLst>
                <a:hlinkClick r:id="rId12" tooltip="Ain Fezza (page inexistante)"/>
              </a:rPr>
              <a:t>Fezza</a:t>
            </a:r>
            <a:r>
              <a:rPr lang="fr-FR" sz="2000" dirty="0">
                <a:effectLst>
                  <a:outerShdw blurRad="38100" dist="38100" dir="2700000" algn="tl">
                    <a:srgbClr val="C0C0C0"/>
                  </a:outerShdw>
                </a:effectLst>
              </a:rPr>
              <a:t>, et des cascades et falaises d'</a:t>
            </a:r>
            <a:r>
              <a:rPr lang="fr-FR" sz="2000" dirty="0">
                <a:effectLst>
                  <a:outerShdw blurRad="38100" dist="38100" dir="2700000" algn="tl">
                    <a:srgbClr val="C0C0C0"/>
                  </a:outerShdw>
                </a:effectLst>
                <a:hlinkClick r:id="rId13" tooltip="El Awrit (page inexistante)"/>
              </a:rPr>
              <a:t>El </a:t>
            </a:r>
            <a:r>
              <a:rPr lang="fr-FR" sz="2000" dirty="0" err="1">
                <a:effectLst>
                  <a:outerShdw blurRad="38100" dist="38100" dir="2700000" algn="tl">
                    <a:srgbClr val="C0C0C0"/>
                  </a:outerShdw>
                </a:effectLst>
                <a:hlinkClick r:id="rId13" tooltip="El Awrit (page inexistante)"/>
              </a:rPr>
              <a:t>Awrit</a:t>
            </a:r>
            <a:r>
              <a:rPr lang="fr-FR" sz="2000" dirty="0">
                <a:effectLst>
                  <a:outerShdw blurRad="38100" dist="38100" dir="2700000" algn="tl">
                    <a:srgbClr val="C0C0C0"/>
                  </a:outerShdw>
                </a:effectLst>
              </a:rPr>
              <a:t>, il abrite d'importants sites </a:t>
            </a:r>
            <a:r>
              <a:rPr lang="fr-FR" sz="2000" dirty="0">
                <a:effectLst>
                  <a:outerShdw blurRad="38100" dist="38100" dir="2700000" algn="tl">
                    <a:srgbClr val="C0C0C0"/>
                  </a:outerShdw>
                </a:effectLst>
                <a:hlinkClick r:id="rId14" tooltip="Archéologie"/>
              </a:rPr>
              <a:t>archéologiques</a:t>
            </a:r>
            <a:r>
              <a:rPr lang="fr-FR" sz="2000" dirty="0">
                <a:effectLst>
                  <a:outerShdw blurRad="38100" dist="38100" dir="2700000" algn="tl">
                    <a:srgbClr val="C0C0C0"/>
                  </a:outerShdw>
                </a:effectLst>
              </a:rPr>
              <a:t> et </a:t>
            </a:r>
            <a:r>
              <a:rPr lang="fr-FR" sz="2000" dirty="0">
                <a:effectLst>
                  <a:outerShdw blurRad="38100" dist="38100" dir="2700000" algn="tl">
                    <a:srgbClr val="C0C0C0"/>
                  </a:outerShdw>
                </a:effectLst>
                <a:hlinkClick r:id="rId15" tooltip="Spéléologie"/>
              </a:rPr>
              <a:t>spéléologiques</a:t>
            </a:r>
            <a:r>
              <a:rPr lang="fr-FR" sz="2000" dirty="0">
                <a:effectLst>
                  <a:outerShdw blurRad="38100" dist="38100" dir="2700000" algn="tl">
                    <a:srgbClr val="C0C0C0"/>
                  </a:outerShdw>
                </a:effectLst>
              </a:rPr>
              <a:t>, ainsi que les ruines de </a:t>
            </a:r>
            <a:r>
              <a:rPr lang="fr-FR" sz="2000" dirty="0">
                <a:effectLst>
                  <a:outerShdw blurRad="38100" dist="38100" dir="2700000" algn="tl">
                    <a:srgbClr val="C0C0C0"/>
                  </a:outerShdw>
                </a:effectLst>
                <a:hlinkClick r:id="rId16" tooltip="Mansoura"/>
              </a:rPr>
              <a:t>Mansoura</a:t>
            </a:r>
            <a:r>
              <a:rPr lang="fr-FR" sz="2000" dirty="0">
                <a:effectLst>
                  <a:outerShdw blurRad="38100" dist="38100" dir="2700000" algn="tl">
                    <a:srgbClr val="C0C0C0"/>
                  </a:outerShdw>
                </a:effectLst>
              </a:rPr>
              <a:t>, l'ancienne cité de </a:t>
            </a:r>
            <a:r>
              <a:rPr lang="fr-FR" sz="2000" dirty="0">
                <a:effectLst>
                  <a:outerShdw blurRad="38100" dist="38100" dir="2700000" algn="tl">
                    <a:srgbClr val="C0C0C0"/>
                  </a:outerShdw>
                </a:effectLst>
                <a:hlinkClick r:id="rId17" tooltip="Tlemcen"/>
              </a:rPr>
              <a:t>Tlemcen</a:t>
            </a:r>
            <a:r>
              <a:rPr lang="fr-FR" sz="2000" dirty="0">
                <a:effectLst>
                  <a:outerShdw blurRad="38100" dist="38100" dir="2700000" algn="tl">
                    <a:srgbClr val="C0C0C0"/>
                  </a:outerShdw>
                </a:effectLst>
              </a:rPr>
              <a:t> et la </a:t>
            </a:r>
            <a:r>
              <a:rPr lang="fr-FR" sz="2000" dirty="0">
                <a:effectLst>
                  <a:outerShdw blurRad="38100" dist="38100" dir="2700000" algn="tl">
                    <a:srgbClr val="C0C0C0"/>
                  </a:outerShdw>
                </a:effectLst>
                <a:hlinkClick r:id="rId18" tooltip="Mosquée de Sidi Boumediene (page inexistante)"/>
              </a:rPr>
              <a:t>mosquée de Sidi Boumediene</a:t>
            </a:r>
            <a:r>
              <a:rPr lang="fr-FR" sz="2000" dirty="0">
                <a:effectLst>
                  <a:outerShdw blurRad="38100" dist="38100" dir="2700000" algn="tl">
                    <a:srgbClr val="C0C0C0"/>
                  </a:outerShdw>
                </a:effectLst>
              </a:rPr>
              <a:t>.</a:t>
            </a:r>
            <a:r>
              <a:rPr lang="en-US" sz="2000" dirty="0">
                <a:effectLst>
                  <a:outerShdw blurRad="38100" dist="38100" dir="2700000" algn="tl">
                    <a:srgbClr val="C0C0C0"/>
                  </a:outerShdw>
                </a:effectLst>
              </a:rPr>
              <a:t> 82,25 km2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7" name="Picture 9" descr="10"/>
          <p:cNvPicPr>
            <a:picLocks noChangeAspect="1" noChangeArrowheads="1"/>
          </p:cNvPicPr>
          <p:nvPr/>
        </p:nvPicPr>
        <p:blipFill>
          <a:blip r:embed="rId2" cstate="print"/>
          <a:srcRect/>
          <a:stretch>
            <a:fillRect/>
          </a:stretch>
        </p:blipFill>
        <p:spPr bwMode="auto">
          <a:xfrm>
            <a:off x="0" y="563564"/>
            <a:ext cx="9144000" cy="6294437"/>
          </a:xfrm>
          <a:prstGeom prst="rect">
            <a:avLst/>
          </a:prstGeom>
          <a:noFill/>
        </p:spPr>
      </p:pic>
      <p:pic>
        <p:nvPicPr>
          <p:cNvPr id="68613" name="Picture 5" descr="Fichier:0102 GM Algerian National Parks Theniet El-Had National Park 01.png">
            <a:hlinkClick r:id="rId3"/>
          </p:cNvPr>
          <p:cNvPicPr>
            <a:picLocks noChangeAspect="1" noChangeArrowheads="1"/>
          </p:cNvPicPr>
          <p:nvPr/>
        </p:nvPicPr>
        <p:blipFill>
          <a:blip r:embed="rId4" cstate="print"/>
          <a:srcRect/>
          <a:stretch>
            <a:fillRect/>
          </a:stretch>
        </p:blipFill>
        <p:spPr bwMode="auto">
          <a:xfrm>
            <a:off x="6443665" y="1"/>
            <a:ext cx="2700337" cy="2700338"/>
          </a:xfrm>
          <a:prstGeom prst="rect">
            <a:avLst/>
          </a:prstGeom>
          <a:noFill/>
        </p:spPr>
      </p:pic>
      <p:sp>
        <p:nvSpPr>
          <p:cNvPr id="68615" name="Rectangle 7"/>
          <p:cNvSpPr>
            <a:spLocks noChangeArrowheads="1"/>
          </p:cNvSpPr>
          <p:nvPr/>
        </p:nvSpPr>
        <p:spPr bwMode="auto">
          <a:xfrm>
            <a:off x="1" y="217570"/>
            <a:ext cx="6372225" cy="1361912"/>
          </a:xfrm>
          <a:prstGeom prst="rect">
            <a:avLst/>
          </a:prstGeom>
          <a:noFill/>
          <a:ln w="9525">
            <a:noFill/>
            <a:miter lim="800000"/>
            <a:headEnd/>
            <a:tailEnd/>
          </a:ln>
          <a:effectLst/>
        </p:spPr>
        <p:txBody>
          <a:bodyPr anchor="ctr">
            <a:spAutoFit/>
          </a:bodyPr>
          <a:lstStyle/>
          <a:p>
            <a:r>
              <a:rPr lang="fr-FR" sz="1600" b="1"/>
              <a:t>Le parc national de Theniet El-Had se situe au Nord-ouest de l'</a:t>
            </a:r>
            <a:r>
              <a:rPr lang="fr-FR" sz="1600" b="1">
                <a:hlinkClick r:id="rId5" tooltip="Algérie"/>
              </a:rPr>
              <a:t>Algérie</a:t>
            </a:r>
            <a:r>
              <a:rPr lang="fr-FR" sz="1600" b="1"/>
              <a:t>, au centre de l'</a:t>
            </a:r>
            <a:r>
              <a:rPr lang="fr-FR" sz="1600" b="1">
                <a:hlinkClick r:id="rId6" tooltip="Atlas tellien"/>
              </a:rPr>
              <a:t>Atlas tellien</a:t>
            </a:r>
            <a:r>
              <a:rPr lang="fr-FR" sz="1600" b="1"/>
              <a:t> et à la limite sud du grand massif de l'</a:t>
            </a:r>
            <a:r>
              <a:rPr lang="fr-FR" sz="1600" b="1">
                <a:hlinkClick r:id="rId7" tooltip="Ouarsenis"/>
              </a:rPr>
              <a:t>Ouarsenis</a:t>
            </a:r>
            <a:r>
              <a:rPr lang="fr-FR" sz="1600" b="1"/>
              <a:t>. Avec ses 3 616 ha, ce parc abrite de vastes forêts de </a:t>
            </a:r>
            <a:r>
              <a:rPr lang="fr-FR" sz="1600" b="1">
                <a:hlinkClick r:id="rId8" tooltip="Cèdre"/>
              </a:rPr>
              <a:t>cèdres</a:t>
            </a:r>
            <a:r>
              <a:rPr lang="fr-FR" sz="1600" b="1"/>
              <a:t> ainsi qu'une </a:t>
            </a:r>
            <a:r>
              <a:rPr lang="fr-FR" sz="1600" b="1">
                <a:hlinkClick r:id="rId9" tooltip="Flore"/>
              </a:rPr>
              <a:t>flore</a:t>
            </a:r>
            <a:r>
              <a:rPr lang="fr-FR" sz="1600" b="1"/>
              <a:t> et une </a:t>
            </a:r>
            <a:r>
              <a:rPr lang="fr-FR" sz="1600" b="1">
                <a:hlinkClick r:id="rId10" tooltip="Faune (biologie)"/>
              </a:rPr>
              <a:t>faune</a:t>
            </a:r>
            <a:r>
              <a:rPr lang="fr-FR" sz="1600" b="1"/>
              <a:t> très diversifiées. Il offre également la possibilité de faire des </a:t>
            </a:r>
            <a:r>
              <a:rPr lang="fr-FR" sz="1600" b="1">
                <a:hlinkClick r:id="rId11" tooltip="Randonnées"/>
              </a:rPr>
              <a:t>randonnées</a:t>
            </a:r>
            <a:endParaRPr lang="fr-FR" sz="1600" b="1"/>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54" name="Picture 22" descr="8"/>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9636" name="Rectangle 4"/>
          <p:cNvSpPr>
            <a:spLocks noChangeArrowheads="1"/>
          </p:cNvSpPr>
          <p:nvPr/>
        </p:nvSpPr>
        <p:spPr bwMode="auto">
          <a:xfrm>
            <a:off x="0" y="5786478"/>
            <a:ext cx="9144000" cy="1107996"/>
          </a:xfrm>
          <a:prstGeom prst="rect">
            <a:avLst/>
          </a:prstGeom>
          <a:solidFill>
            <a:schemeClr val="accent1"/>
          </a:solidFill>
          <a:ln w="9525">
            <a:noFill/>
            <a:miter lim="800000"/>
            <a:headEnd/>
            <a:tailEnd/>
          </a:ln>
          <a:effectLst/>
        </p:spPr>
        <p:txBody>
          <a:bodyPr anchor="ctr">
            <a:spAutoFit/>
          </a:bodyPr>
          <a:lstStyle/>
          <a:p>
            <a:r>
              <a:rPr lang="fr-FR" sz="1600"/>
              <a:t>Le </a:t>
            </a:r>
            <a:r>
              <a:rPr lang="fr-FR" sz="1600" b="1"/>
              <a:t>parc national de Chréa</a:t>
            </a:r>
            <a:r>
              <a:rPr lang="fr-FR" sz="1600"/>
              <a:t> se trouve au Centre de l'</a:t>
            </a:r>
            <a:r>
              <a:rPr lang="fr-FR" sz="1600">
                <a:hlinkClick r:id="rId3" tooltip="Algérie"/>
              </a:rPr>
              <a:t>Algérie</a:t>
            </a:r>
            <a:r>
              <a:rPr lang="fr-FR" sz="1600"/>
              <a:t>, à 50 km au sud d'</a:t>
            </a:r>
            <a:r>
              <a:rPr lang="fr-FR" sz="1600">
                <a:hlinkClick r:id="rId4" tooltip="Alger"/>
              </a:rPr>
              <a:t>Alger</a:t>
            </a:r>
            <a:r>
              <a:rPr lang="fr-FR" sz="1600"/>
              <a:t> dans la </a:t>
            </a:r>
            <a:r>
              <a:rPr lang="fr-FR" sz="1600">
                <a:hlinkClick r:id="rId5" tooltip="Wilaya de Blida"/>
              </a:rPr>
              <a:t>Wilaya de Blida</a:t>
            </a:r>
            <a:r>
              <a:rPr lang="fr-FR" sz="1600"/>
              <a:t>. C'est essentiellement un parc montagneux, situé en plein cœur du massif </a:t>
            </a:r>
            <a:r>
              <a:rPr lang="fr-FR" sz="1600">
                <a:hlinkClick r:id="rId6" tooltip="Blida"/>
              </a:rPr>
              <a:t>blidéen</a:t>
            </a:r>
            <a:r>
              <a:rPr lang="fr-FR" sz="1600"/>
              <a:t>. Connu surtout pour sa </a:t>
            </a:r>
            <a:r>
              <a:rPr lang="fr-FR" sz="1600">
                <a:hlinkClick r:id="rId7" tooltip="Station de ski"/>
              </a:rPr>
              <a:t>station de ski</a:t>
            </a:r>
            <a:r>
              <a:rPr lang="fr-FR" sz="1600"/>
              <a:t>, il abrite aussi de vastes forêts de </a:t>
            </a:r>
            <a:r>
              <a:rPr lang="fr-FR" sz="1600">
                <a:hlinkClick r:id="rId8" tooltip="Cèdre"/>
              </a:rPr>
              <a:t>cèdres</a:t>
            </a:r>
            <a:r>
              <a:rPr lang="fr-FR" sz="1600"/>
              <a:t> millénaires ainsi que les gorges de la </a:t>
            </a:r>
            <a:r>
              <a:rPr lang="fr-FR" sz="1600">
                <a:hlinkClick r:id="rId9" tooltip="Chiffa (page inexistante)"/>
              </a:rPr>
              <a:t>Chiffa</a:t>
            </a:r>
            <a:r>
              <a:rPr lang="fr-FR" sz="1600"/>
              <a:t>. Le parc offre également la possibilité de faire des randonnées pédestres </a:t>
            </a:r>
            <a:r>
              <a:rPr lang="en-US"/>
              <a:t> 260 km2 </a:t>
            </a:r>
          </a:p>
        </p:txBody>
      </p:sp>
      <p:pic>
        <p:nvPicPr>
          <p:cNvPr id="69638" name="Picture 6" descr="Fichier:0103 GM Algerian National Parks Chrea National Park 01.png">
            <a:hlinkClick r:id="rId10"/>
          </p:cNvPr>
          <p:cNvPicPr>
            <a:picLocks noChangeAspect="1" noChangeArrowheads="1"/>
          </p:cNvPicPr>
          <p:nvPr/>
        </p:nvPicPr>
        <p:blipFill>
          <a:blip r:embed="rId11" cstate="print"/>
          <a:srcRect/>
          <a:stretch>
            <a:fillRect/>
          </a:stretch>
        </p:blipFill>
        <p:spPr bwMode="auto">
          <a:xfrm>
            <a:off x="6948488" y="1"/>
            <a:ext cx="2195512" cy="2195513"/>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322562" name="Picture 2" descr="http://www.ornithomedia.com/pratique/voyages/img/elkala_carte.gif"/>
          <p:cNvPicPr>
            <a:picLocks noChangeAspect="1" noChangeArrowheads="1"/>
          </p:cNvPicPr>
          <p:nvPr/>
        </p:nvPicPr>
        <p:blipFill>
          <a:blip r:embed="rId2" cstate="print"/>
          <a:srcRect/>
          <a:stretch>
            <a:fillRect/>
          </a:stretch>
        </p:blipFill>
        <p:spPr bwMode="auto">
          <a:xfrm>
            <a:off x="1043608" y="1"/>
            <a:ext cx="6588224" cy="6917635"/>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Réserve naturelle</a:t>
            </a:r>
            <a:endParaRPr lang="fr-FR" dirty="0"/>
          </a:p>
        </p:txBody>
      </p:sp>
      <p:sp>
        <p:nvSpPr>
          <p:cNvPr id="3" name="Espace réservé du contenu 2"/>
          <p:cNvSpPr>
            <a:spLocks noGrp="1"/>
          </p:cNvSpPr>
          <p:nvPr>
            <p:ph idx="1"/>
          </p:nvPr>
        </p:nvSpPr>
        <p:spPr>
          <a:xfrm>
            <a:off x="0" y="1196752"/>
            <a:ext cx="8686800" cy="5158808"/>
          </a:xfrm>
        </p:spPr>
        <p:txBody>
          <a:bodyPr>
            <a:noAutofit/>
          </a:bodyPr>
          <a:lstStyle/>
          <a:p>
            <a:r>
              <a:rPr lang="fr-FR" sz="4000" dirty="0" smtClean="0"/>
              <a:t>Surface: de quelques hectares à quelque dizaine de milliers d’hectares</a:t>
            </a:r>
          </a:p>
          <a:p>
            <a:r>
              <a:rPr lang="fr-FR" sz="4000" dirty="0" smtClean="0"/>
              <a:t>Conservation des espèces animales et végétales et des milieux naturels menacés et qui sont importants du points de vue scientifique et récréatif </a:t>
            </a:r>
          </a:p>
          <a:p>
            <a:r>
              <a:rPr lang="fr-FR" sz="4000" dirty="0" smtClean="0"/>
              <a:t>Notamment les espèces menacées de disparition</a:t>
            </a:r>
            <a:endParaRPr lang="fr-FR"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0"/>
            <a:ext cx="7772400" cy="692696"/>
          </a:xfrm>
        </p:spPr>
        <p:txBody>
          <a:bodyPr/>
          <a:lstStyle/>
          <a:p>
            <a:pPr algn="ctr"/>
            <a:r>
              <a:rPr lang="fr-FR" dirty="0" smtClean="0"/>
              <a:t>Les </a:t>
            </a:r>
            <a:r>
              <a:rPr lang="fr-FR" dirty="0" smtClean="0"/>
              <a:t>activités sur le lac (pédalos, barques)</a:t>
            </a:r>
            <a:endParaRPr lang="fr-FR" dirty="0"/>
          </a:p>
        </p:txBody>
      </p:sp>
      <p:pic>
        <p:nvPicPr>
          <p:cNvPr id="2050" name="Picture 2" descr="http://www.nautilius.fr/photos/pedalo1.jpg"/>
          <p:cNvPicPr>
            <a:picLocks noChangeAspect="1" noChangeArrowheads="1"/>
          </p:cNvPicPr>
          <p:nvPr/>
        </p:nvPicPr>
        <p:blipFill>
          <a:blip r:embed="rId2" cstate="print"/>
          <a:srcRect/>
          <a:stretch>
            <a:fillRect/>
          </a:stretch>
        </p:blipFill>
        <p:spPr bwMode="auto">
          <a:xfrm>
            <a:off x="1298000" y="1412776"/>
            <a:ext cx="7436639" cy="5229200"/>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Exemples</a:t>
            </a:r>
            <a:endParaRPr lang="fr-FR" dirty="0"/>
          </a:p>
        </p:txBody>
      </p:sp>
      <p:sp>
        <p:nvSpPr>
          <p:cNvPr id="3" name="Espace réservé du contenu 2"/>
          <p:cNvSpPr>
            <a:spLocks noGrp="1"/>
          </p:cNvSpPr>
          <p:nvPr>
            <p:ph idx="1"/>
          </p:nvPr>
        </p:nvSpPr>
        <p:spPr/>
        <p:txBody>
          <a:bodyPr/>
          <a:lstStyle/>
          <a:p>
            <a:r>
              <a:rPr lang="fr-FR" sz="5400" dirty="0" smtClean="0"/>
              <a:t>Réserve ornithologique </a:t>
            </a:r>
          </a:p>
          <a:p>
            <a:r>
              <a:rPr lang="fr-FR" sz="5400" dirty="0" smtClean="0"/>
              <a:t>Entomologique</a:t>
            </a:r>
          </a:p>
          <a:p>
            <a:r>
              <a:rPr lang="fr-FR" sz="5400" dirty="0" smtClean="0"/>
              <a:t>Spéléologique</a:t>
            </a:r>
          </a:p>
          <a:p>
            <a:endParaRPr lang="fr-FR" dirty="0" smtClean="0"/>
          </a:p>
          <a:p>
            <a:endParaRPr lang="fr-F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Objectifs </a:t>
            </a:r>
            <a:endParaRPr lang="fr-FR" dirty="0"/>
          </a:p>
        </p:txBody>
      </p:sp>
      <p:sp>
        <p:nvSpPr>
          <p:cNvPr id="3" name="Espace réservé du contenu 2"/>
          <p:cNvSpPr>
            <a:spLocks noGrp="1"/>
          </p:cNvSpPr>
          <p:nvPr>
            <p:ph idx="1"/>
          </p:nvPr>
        </p:nvSpPr>
        <p:spPr/>
        <p:txBody>
          <a:bodyPr>
            <a:normAutofit/>
          </a:bodyPr>
          <a:lstStyle/>
          <a:p>
            <a:pPr>
              <a:buNone/>
            </a:pPr>
            <a:r>
              <a:rPr lang="fr-FR" sz="7200" dirty="0" smtClean="0"/>
              <a:t>Intérêt scientifique et non récréatif </a:t>
            </a:r>
            <a:endParaRPr lang="fr-FR" sz="72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71" name="Picture 7" descr="carte_kili2"/>
          <p:cNvPicPr>
            <a:picLocks noChangeAspect="1" noChangeArrowheads="1"/>
          </p:cNvPicPr>
          <p:nvPr/>
        </p:nvPicPr>
        <p:blipFill>
          <a:blip r:embed="rId2" cstate="print"/>
          <a:srcRect/>
          <a:stretch>
            <a:fillRect/>
          </a:stretch>
        </p:blipFill>
        <p:spPr bwMode="auto">
          <a:xfrm>
            <a:off x="0" y="1"/>
            <a:ext cx="9144000" cy="6959600"/>
          </a:xfrm>
          <a:prstGeom prst="rect">
            <a:avLst/>
          </a:prstGeom>
          <a:noFill/>
        </p:spPr>
      </p:pic>
      <p:pic>
        <p:nvPicPr>
          <p:cNvPr id="88069" name="Picture 5" descr="carte-tanzanie"/>
          <p:cNvPicPr>
            <a:picLocks noChangeAspect="1" noChangeArrowheads="1"/>
          </p:cNvPicPr>
          <p:nvPr/>
        </p:nvPicPr>
        <p:blipFill>
          <a:blip r:embed="rId3" cstate="print"/>
          <a:srcRect/>
          <a:stretch>
            <a:fillRect/>
          </a:stretch>
        </p:blipFill>
        <p:spPr bwMode="auto">
          <a:xfrm>
            <a:off x="5905501" y="4221163"/>
            <a:ext cx="3238500" cy="2857500"/>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103" name="Picture 15" descr="Fichier:Macaranga tanarius.jpg">
            <a:hlinkClick r:id="rId2"/>
          </p:cNvPr>
          <p:cNvPicPr>
            <a:picLocks noChangeAspect="1" noChangeArrowheads="1"/>
          </p:cNvPicPr>
          <p:nvPr/>
        </p:nvPicPr>
        <p:blipFill>
          <a:blip r:embed="rId3" cstate="print"/>
          <a:srcRect/>
          <a:stretch>
            <a:fillRect/>
          </a:stretch>
        </p:blipFill>
        <p:spPr bwMode="auto">
          <a:xfrm>
            <a:off x="0" y="2541588"/>
            <a:ext cx="5754688" cy="4316412"/>
          </a:xfrm>
          <a:prstGeom prst="rect">
            <a:avLst/>
          </a:prstGeom>
          <a:noFill/>
        </p:spPr>
      </p:pic>
      <p:pic>
        <p:nvPicPr>
          <p:cNvPr id="89093" name="Picture 5" descr="Eléphants du parc national du Kilimandjaro"/>
          <p:cNvPicPr>
            <a:picLocks noChangeAspect="1" noChangeArrowheads="1"/>
          </p:cNvPicPr>
          <p:nvPr/>
        </p:nvPicPr>
        <p:blipFill>
          <a:blip r:embed="rId4" cstate="print"/>
          <a:srcRect/>
          <a:stretch>
            <a:fillRect/>
          </a:stretch>
        </p:blipFill>
        <p:spPr bwMode="auto">
          <a:xfrm>
            <a:off x="0" y="1"/>
            <a:ext cx="4572000" cy="3187700"/>
          </a:xfrm>
          <a:prstGeom prst="rect">
            <a:avLst/>
          </a:prstGeom>
          <a:noFill/>
        </p:spPr>
      </p:pic>
      <p:sp>
        <p:nvSpPr>
          <p:cNvPr id="89094" name="Text Box 6"/>
          <p:cNvSpPr txBox="1">
            <a:spLocks noChangeArrowheads="1"/>
          </p:cNvSpPr>
          <p:nvPr/>
        </p:nvSpPr>
        <p:spPr bwMode="auto">
          <a:xfrm>
            <a:off x="179389" y="2492376"/>
            <a:ext cx="1943100" cy="369332"/>
          </a:xfrm>
          <a:prstGeom prst="rect">
            <a:avLst/>
          </a:prstGeom>
          <a:noFill/>
          <a:ln w="9525">
            <a:noFill/>
            <a:miter lim="800000"/>
            <a:headEnd/>
            <a:tailEnd/>
          </a:ln>
          <a:effectLst/>
        </p:spPr>
        <p:txBody>
          <a:bodyPr>
            <a:spAutoFit/>
          </a:bodyPr>
          <a:lstStyle/>
          <a:p>
            <a:pPr>
              <a:spcBef>
                <a:spcPct val="50000"/>
              </a:spcBef>
            </a:pPr>
            <a:r>
              <a:rPr lang="fr-FR" b="1"/>
              <a:t>Réserve animale</a:t>
            </a:r>
            <a:endParaRPr lang="en-US" b="1"/>
          </a:p>
        </p:txBody>
      </p:sp>
      <p:pic>
        <p:nvPicPr>
          <p:cNvPr id="89096" name="Picture 8" descr="Coucher de soleil sur le Kilimandjaro"/>
          <p:cNvPicPr>
            <a:picLocks noChangeAspect="1" noChangeArrowheads="1"/>
          </p:cNvPicPr>
          <p:nvPr/>
        </p:nvPicPr>
        <p:blipFill>
          <a:blip r:embed="rId5" cstate="print"/>
          <a:srcRect/>
          <a:stretch>
            <a:fillRect/>
          </a:stretch>
        </p:blipFill>
        <p:spPr bwMode="auto">
          <a:xfrm>
            <a:off x="4643439" y="1"/>
            <a:ext cx="4787900" cy="3187700"/>
          </a:xfrm>
          <a:prstGeom prst="rect">
            <a:avLst/>
          </a:prstGeom>
          <a:noFill/>
        </p:spPr>
      </p:pic>
      <p:pic>
        <p:nvPicPr>
          <p:cNvPr id="89097" name="Picture 9" descr="Eléphants du parc national du Kilimandjaro"/>
          <p:cNvPicPr>
            <a:picLocks noChangeAspect="1" noChangeArrowheads="1"/>
          </p:cNvPicPr>
          <p:nvPr/>
        </p:nvPicPr>
        <p:blipFill>
          <a:blip r:embed="rId4" cstate="print"/>
          <a:srcRect/>
          <a:stretch>
            <a:fillRect/>
          </a:stretch>
        </p:blipFill>
        <p:spPr bwMode="auto">
          <a:xfrm>
            <a:off x="0" y="1"/>
            <a:ext cx="4572000" cy="3187700"/>
          </a:xfrm>
          <a:prstGeom prst="rect">
            <a:avLst/>
          </a:prstGeom>
          <a:noFill/>
        </p:spPr>
      </p:pic>
      <p:sp>
        <p:nvSpPr>
          <p:cNvPr id="89098" name="Text Box 10"/>
          <p:cNvSpPr txBox="1">
            <a:spLocks noChangeArrowheads="1"/>
          </p:cNvSpPr>
          <p:nvPr/>
        </p:nvSpPr>
        <p:spPr bwMode="auto">
          <a:xfrm>
            <a:off x="179389" y="2492376"/>
            <a:ext cx="1943100" cy="369332"/>
          </a:xfrm>
          <a:prstGeom prst="rect">
            <a:avLst/>
          </a:prstGeom>
          <a:noFill/>
          <a:ln w="9525">
            <a:noFill/>
            <a:miter lim="800000"/>
            <a:headEnd/>
            <a:tailEnd/>
          </a:ln>
          <a:effectLst/>
        </p:spPr>
        <p:txBody>
          <a:bodyPr>
            <a:spAutoFit/>
          </a:bodyPr>
          <a:lstStyle/>
          <a:p>
            <a:pPr>
              <a:spcBef>
                <a:spcPct val="50000"/>
              </a:spcBef>
            </a:pPr>
            <a:r>
              <a:rPr lang="fr-FR" b="1"/>
              <a:t>Réserve animale</a:t>
            </a:r>
            <a:endParaRPr lang="en-US" b="1"/>
          </a:p>
        </p:txBody>
      </p:sp>
      <p:sp>
        <p:nvSpPr>
          <p:cNvPr id="89100" name="Text Box 12"/>
          <p:cNvSpPr txBox="1">
            <a:spLocks noChangeArrowheads="1"/>
          </p:cNvSpPr>
          <p:nvPr/>
        </p:nvSpPr>
        <p:spPr bwMode="auto">
          <a:xfrm>
            <a:off x="7200901" y="1"/>
            <a:ext cx="1943100" cy="923330"/>
          </a:xfrm>
          <a:prstGeom prst="rect">
            <a:avLst/>
          </a:prstGeom>
          <a:noFill/>
          <a:ln w="9525">
            <a:noFill/>
            <a:miter lim="800000"/>
            <a:headEnd/>
            <a:tailEnd/>
          </a:ln>
          <a:effectLst/>
        </p:spPr>
        <p:txBody>
          <a:bodyPr>
            <a:spAutoFit/>
          </a:bodyPr>
          <a:lstStyle/>
          <a:p>
            <a:pPr>
              <a:spcBef>
                <a:spcPct val="50000"/>
              </a:spcBef>
            </a:pPr>
            <a:r>
              <a:rPr lang="fr-FR" b="1">
                <a:solidFill>
                  <a:schemeClr val="bg1"/>
                </a:solidFill>
              </a:rPr>
              <a:t>Paysage pittoresque, le coucher du soleil</a:t>
            </a:r>
            <a:endParaRPr lang="en-US" b="1">
              <a:solidFill>
                <a:schemeClr val="bg1"/>
              </a:solidFill>
            </a:endParaRPr>
          </a:p>
        </p:txBody>
      </p:sp>
      <p:sp>
        <p:nvSpPr>
          <p:cNvPr id="89101" name="Rectangle 13"/>
          <p:cNvSpPr>
            <a:spLocks noChangeArrowheads="1"/>
          </p:cNvSpPr>
          <p:nvPr/>
        </p:nvSpPr>
        <p:spPr bwMode="auto">
          <a:xfrm>
            <a:off x="6156326" y="4337304"/>
            <a:ext cx="2130425" cy="1523494"/>
          </a:xfrm>
          <a:prstGeom prst="rect">
            <a:avLst/>
          </a:prstGeom>
          <a:noFill/>
          <a:ln w="9525">
            <a:noFill/>
            <a:miter lim="800000"/>
            <a:headEnd/>
            <a:tailEnd/>
          </a:ln>
          <a:effectLst/>
        </p:spPr>
        <p:txBody>
          <a:bodyPr anchor="ctr">
            <a:spAutoFit/>
          </a:bodyPr>
          <a:lstStyle/>
          <a:p>
            <a:r>
              <a:rPr lang="fr-FR" b="1"/>
              <a:t>Le parc entoure le </a:t>
            </a:r>
            <a:r>
              <a:rPr lang="fr-FR" b="1">
                <a:hlinkClick r:id="rId6" tooltip="Kilimandjaro"/>
              </a:rPr>
              <a:t>Mont Kilimandjaro</a:t>
            </a:r>
            <a:r>
              <a:rPr lang="fr-FR" b="1"/>
              <a:t> et couvre une superficie de 1753 km2</a:t>
            </a:r>
            <a:r>
              <a:rPr lang="en-US"/>
              <a:t> </a:t>
            </a:r>
          </a:p>
        </p:txBody>
      </p:sp>
      <p:sp>
        <p:nvSpPr>
          <p:cNvPr id="89104" name="Text Box 16"/>
          <p:cNvSpPr txBox="1">
            <a:spLocks noChangeArrowheads="1"/>
          </p:cNvSpPr>
          <p:nvPr/>
        </p:nvSpPr>
        <p:spPr bwMode="auto">
          <a:xfrm>
            <a:off x="3708401" y="6216650"/>
            <a:ext cx="1079500" cy="369332"/>
          </a:xfrm>
          <a:prstGeom prst="rect">
            <a:avLst/>
          </a:prstGeom>
          <a:noFill/>
          <a:ln w="9525">
            <a:noFill/>
            <a:miter lim="800000"/>
            <a:headEnd/>
            <a:tailEnd/>
          </a:ln>
          <a:effectLst/>
        </p:spPr>
        <p:txBody>
          <a:bodyPr>
            <a:spAutoFit/>
          </a:bodyPr>
          <a:lstStyle/>
          <a:p>
            <a:pPr>
              <a:spcBef>
                <a:spcPct val="50000"/>
              </a:spcBef>
            </a:pPr>
            <a:r>
              <a:rPr lang="fr-FR" b="1"/>
              <a:t>Forêt </a:t>
            </a:r>
            <a:endParaRPr lang="en-US" b="1"/>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forêt</a:t>
            </a:r>
            <a:endParaRPr lang="fr-FR" dirty="0"/>
          </a:p>
        </p:txBody>
      </p:sp>
      <p:sp>
        <p:nvSpPr>
          <p:cNvPr id="3" name="Espace réservé du contenu 2"/>
          <p:cNvSpPr>
            <a:spLocks noGrp="1"/>
          </p:cNvSpPr>
          <p:nvPr>
            <p:ph idx="1"/>
          </p:nvPr>
        </p:nvSpPr>
        <p:spPr/>
        <p:txBody>
          <a:bodyPr/>
          <a:lstStyle/>
          <a:p>
            <a:r>
              <a:rPr lang="fr-FR" dirty="0" smtClean="0"/>
              <a:t>Formation végétale spontanée ou aménagée </a:t>
            </a:r>
          </a:p>
          <a:p>
            <a:r>
              <a:rPr lang="fr-FR" dirty="0" smtClean="0"/>
              <a:t>Plusieurs centaines d’hectares</a:t>
            </a:r>
          </a:p>
          <a:p>
            <a:r>
              <a:rPr lang="fr-FR" dirty="0" smtClean="0"/>
              <a:t>Prédominance d’un ou plusieurs peuplements d’arbres</a:t>
            </a:r>
          </a:p>
          <a:p>
            <a:r>
              <a:rPr lang="fr-FR" dirty="0" smtClean="0"/>
              <a:t>Faible éclairement du sol</a:t>
            </a:r>
          </a:p>
          <a:p>
            <a:r>
              <a:rPr lang="fr-FR" dirty="0" smtClean="0"/>
              <a:t>Frondaison continue </a:t>
            </a:r>
          </a:p>
          <a:p>
            <a:endParaRPr lang="fr-F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Types </a:t>
            </a:r>
            <a:endParaRPr lang="fr-FR" dirty="0"/>
          </a:p>
        </p:txBody>
      </p:sp>
      <p:sp>
        <p:nvSpPr>
          <p:cNvPr id="3" name="Espace réservé du contenu 2"/>
          <p:cNvSpPr>
            <a:spLocks noGrp="1"/>
          </p:cNvSpPr>
          <p:nvPr>
            <p:ph idx="1"/>
          </p:nvPr>
        </p:nvSpPr>
        <p:spPr/>
        <p:txBody>
          <a:bodyPr/>
          <a:lstStyle/>
          <a:p>
            <a:r>
              <a:rPr lang="fr-FR" dirty="0" smtClean="0"/>
              <a:t>Primaire</a:t>
            </a:r>
          </a:p>
          <a:p>
            <a:r>
              <a:rPr lang="fr-FR" dirty="0" smtClean="0"/>
              <a:t>Secondaire</a:t>
            </a:r>
          </a:p>
          <a:p>
            <a:r>
              <a:rPr lang="fr-FR" dirty="0" smtClean="0"/>
              <a:t>Tropicale</a:t>
            </a:r>
          </a:p>
          <a:p>
            <a:r>
              <a:rPr lang="fr-FR" dirty="0" smtClean="0"/>
              <a:t>Tempérée</a:t>
            </a:r>
          </a:p>
          <a:p>
            <a:r>
              <a:rPr lang="fr-FR" dirty="0" smtClean="0"/>
              <a:t>Méditerranéennes </a:t>
            </a:r>
          </a:p>
          <a:p>
            <a:r>
              <a:rPr lang="fr-FR" dirty="0" smtClean="0"/>
              <a:t>Urbaine</a:t>
            </a:r>
          </a:p>
          <a:p>
            <a:endParaRPr lang="fr-F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Aménagements liés à la forêt</a:t>
            </a:r>
            <a:endParaRPr lang="fr-FR" dirty="0"/>
          </a:p>
        </p:txBody>
      </p:sp>
      <p:sp>
        <p:nvSpPr>
          <p:cNvPr id="3" name="Espace réservé du contenu 2"/>
          <p:cNvSpPr>
            <a:spLocks noGrp="1"/>
          </p:cNvSpPr>
          <p:nvPr>
            <p:ph idx="1"/>
          </p:nvPr>
        </p:nvSpPr>
        <p:spPr>
          <a:xfrm>
            <a:off x="179512" y="1412776"/>
            <a:ext cx="8507288" cy="4942784"/>
          </a:xfrm>
        </p:spPr>
        <p:txBody>
          <a:bodyPr>
            <a:normAutofit/>
          </a:bodyPr>
          <a:lstStyle/>
          <a:p>
            <a:r>
              <a:rPr lang="fr-FR" sz="3600" b="1" u="sng" dirty="0" smtClean="0"/>
              <a:t>Forêt normale</a:t>
            </a:r>
            <a:r>
              <a:rPr lang="fr-FR" sz="3600" dirty="0" smtClean="0"/>
              <a:t>: garde son aspect naturel</a:t>
            </a:r>
          </a:p>
          <a:p>
            <a:r>
              <a:rPr lang="fr-FR" sz="3600" b="1" u="sng" dirty="0" smtClean="0"/>
              <a:t>Forêt  promenade</a:t>
            </a:r>
            <a:r>
              <a:rPr lang="fr-FR" sz="3600" dirty="0" smtClean="0"/>
              <a:t>: plus fréquentée, parties trop fréquentées desservies par des routes, parcs de stationnement, sentiers , pelouses, aires de détente, et équipement légers</a:t>
            </a:r>
          </a:p>
          <a:p>
            <a:r>
              <a:rPr lang="fr-FR" sz="3600" b="1" u="sng" dirty="0" smtClean="0"/>
              <a:t>Parc forestier</a:t>
            </a:r>
            <a:r>
              <a:rPr lang="fr-FR" sz="3600" dirty="0" smtClean="0"/>
              <a:t>: en bordure de la forêt, clôturé, aménagements différents…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Bois </a:t>
            </a:r>
            <a:endParaRPr lang="fr-FR" dirty="0"/>
          </a:p>
        </p:txBody>
      </p:sp>
      <p:sp>
        <p:nvSpPr>
          <p:cNvPr id="3" name="Espace réservé du contenu 2"/>
          <p:cNvSpPr>
            <a:spLocks noGrp="1"/>
          </p:cNvSpPr>
          <p:nvPr>
            <p:ph idx="1"/>
          </p:nvPr>
        </p:nvSpPr>
        <p:spPr/>
        <p:txBody>
          <a:bodyPr>
            <a:normAutofit/>
          </a:bodyPr>
          <a:lstStyle/>
          <a:p>
            <a:r>
              <a:rPr lang="fr-FR" sz="4800" dirty="0" smtClean="0"/>
              <a:t>Ensemble assez restreint d’arbres</a:t>
            </a:r>
          </a:p>
          <a:p>
            <a:r>
              <a:rPr lang="fr-FR" sz="4800" dirty="0" smtClean="0"/>
              <a:t>Frondaison  discontinue</a:t>
            </a:r>
          </a:p>
          <a:p>
            <a:r>
              <a:rPr lang="fr-FR" sz="4800" dirty="0" smtClean="0"/>
              <a:t>Autres appellations: bosquet, boqueteau </a:t>
            </a:r>
            <a:endParaRPr lang="fr-FR" sz="4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broussailles</a:t>
            </a:r>
            <a:endParaRPr lang="fr-FR" dirty="0"/>
          </a:p>
        </p:txBody>
      </p:sp>
      <p:sp>
        <p:nvSpPr>
          <p:cNvPr id="3" name="Espace réservé du contenu 2"/>
          <p:cNvSpPr>
            <a:spLocks noGrp="1"/>
          </p:cNvSpPr>
          <p:nvPr>
            <p:ph idx="1"/>
          </p:nvPr>
        </p:nvSpPr>
        <p:spPr/>
        <p:txBody>
          <a:bodyPr>
            <a:normAutofit/>
          </a:bodyPr>
          <a:lstStyle/>
          <a:p>
            <a:r>
              <a:rPr lang="fr-FR" sz="4400" dirty="0" smtClean="0"/>
              <a:t>Terrain à végétation formée d’arbustes et de plantes épineuses, sous forme de touffes</a:t>
            </a:r>
          </a:p>
          <a:p>
            <a:r>
              <a:rPr lang="fr-FR" sz="4400" dirty="0" smtClean="0"/>
              <a:t>Caractérisent les sous-bois et les terres incultes</a:t>
            </a:r>
            <a:endParaRPr lang="fr-FR" sz="44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7" name="Picture 5" descr="Fichier:Sokeda forest.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90118" name="Rectangle 6"/>
          <p:cNvSpPr>
            <a:spLocks noChangeArrowheads="1"/>
          </p:cNvSpPr>
          <p:nvPr/>
        </p:nvSpPr>
        <p:spPr bwMode="auto">
          <a:xfrm>
            <a:off x="3132137" y="134828"/>
            <a:ext cx="5160963" cy="646331"/>
          </a:xfrm>
          <a:prstGeom prst="rect">
            <a:avLst/>
          </a:prstGeom>
          <a:noFill/>
          <a:ln w="9525">
            <a:noFill/>
            <a:miter lim="800000"/>
            <a:headEnd/>
            <a:tailEnd/>
          </a:ln>
          <a:effectLst/>
        </p:spPr>
        <p:txBody>
          <a:bodyPr anchor="ctr">
            <a:spAutoFit/>
          </a:bodyPr>
          <a:lstStyle/>
          <a:p>
            <a:r>
              <a:rPr lang="en-US" b="1"/>
              <a:t>Dans les boisements plus ouverts, la strate herbacée plus éclairée s'exprime plus densément</a:t>
            </a:r>
            <a:r>
              <a:rPr lang="ar-SA" b="1"/>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0"/>
            <a:ext cx="8568952" cy="1426464"/>
          </a:xfrm>
        </p:spPr>
        <p:txBody>
          <a:bodyPr/>
          <a:lstStyle/>
          <a:p>
            <a:pPr algn="ctr"/>
            <a:r>
              <a:rPr lang="fr-FR" dirty="0" smtClean="0"/>
              <a:t>Lézard du parc: petit train touristique</a:t>
            </a:r>
            <a:r>
              <a:rPr lang="fr-FR" dirty="0" smtClean="0"/>
              <a:t> </a:t>
            </a:r>
            <a:r>
              <a:rPr lang="fr-FR" dirty="0" smtClean="0"/>
              <a:t>qui </a:t>
            </a:r>
            <a:r>
              <a:rPr lang="fr-FR" dirty="0" smtClean="0"/>
              <a:t>propose une visite du parc en 20 minutes.</a:t>
            </a:r>
            <a:endParaRPr lang="fr-FR" dirty="0"/>
          </a:p>
        </p:txBody>
      </p:sp>
      <p:pic>
        <p:nvPicPr>
          <p:cNvPr id="56322" name="Picture 2"/>
          <p:cNvPicPr>
            <a:picLocks noChangeAspect="1" noChangeArrowheads="1"/>
          </p:cNvPicPr>
          <p:nvPr/>
        </p:nvPicPr>
        <p:blipFill>
          <a:blip r:embed="rId2" cstate="print"/>
          <a:srcRect l="14662" t="41953" r="53239" b="36391"/>
          <a:stretch>
            <a:fillRect/>
          </a:stretch>
        </p:blipFill>
        <p:spPr bwMode="auto">
          <a:xfrm>
            <a:off x="395536" y="2393504"/>
            <a:ext cx="8542767" cy="4464496"/>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1" name="Picture 5" descr="Fichier:Forêt tropicale.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91142" name="Rectangle 6"/>
          <p:cNvSpPr>
            <a:spLocks noChangeArrowheads="1"/>
          </p:cNvSpPr>
          <p:nvPr/>
        </p:nvSpPr>
        <p:spPr bwMode="auto">
          <a:xfrm>
            <a:off x="785451" y="-1308"/>
            <a:ext cx="4075475" cy="369332"/>
          </a:xfrm>
          <a:prstGeom prst="rect">
            <a:avLst/>
          </a:prstGeom>
          <a:noFill/>
          <a:ln w="9525">
            <a:noFill/>
            <a:miter lim="800000"/>
            <a:headEnd/>
            <a:tailEnd/>
          </a:ln>
          <a:effectLst/>
        </p:spPr>
        <p:txBody>
          <a:bodyPr wrap="none" anchor="ctr">
            <a:spAutoFit/>
          </a:bodyPr>
          <a:lstStyle/>
          <a:p>
            <a:pPr algn="r"/>
            <a:r>
              <a:rPr lang="en-US" dirty="0" err="1">
                <a:solidFill>
                  <a:schemeClr val="bg1"/>
                </a:solidFill>
              </a:rPr>
              <a:t>Forêt</a:t>
            </a:r>
            <a:r>
              <a:rPr lang="en-US" dirty="0">
                <a:solidFill>
                  <a:schemeClr val="bg1"/>
                </a:solidFill>
              </a:rPr>
              <a:t> </a:t>
            </a:r>
            <a:r>
              <a:rPr lang="en-US" dirty="0" err="1">
                <a:solidFill>
                  <a:schemeClr val="bg1"/>
                </a:solidFill>
              </a:rPr>
              <a:t>tropicale</a:t>
            </a:r>
            <a:r>
              <a:rPr lang="en-US" dirty="0">
                <a:solidFill>
                  <a:schemeClr val="bg1"/>
                </a:solidFill>
              </a:rPr>
              <a:t> </a:t>
            </a:r>
            <a:r>
              <a:rPr lang="en-US" dirty="0" err="1">
                <a:solidFill>
                  <a:schemeClr val="bg1"/>
                </a:solidFill>
              </a:rPr>
              <a:t>sur</a:t>
            </a:r>
            <a:r>
              <a:rPr lang="en-US" dirty="0">
                <a:solidFill>
                  <a:schemeClr val="bg1"/>
                </a:solidFill>
              </a:rPr>
              <a:t> </a:t>
            </a:r>
            <a:r>
              <a:rPr lang="en-US" dirty="0" err="1">
                <a:solidFill>
                  <a:schemeClr val="bg1"/>
                </a:solidFill>
              </a:rPr>
              <a:t>l'île</a:t>
            </a:r>
            <a:r>
              <a:rPr lang="en-US" dirty="0">
                <a:solidFill>
                  <a:schemeClr val="bg1"/>
                </a:solidFill>
              </a:rPr>
              <a:t> de B</a:t>
            </a:r>
            <a:r>
              <a:rPr lang="fr-FR" dirty="0" err="1">
                <a:solidFill>
                  <a:schemeClr val="bg1"/>
                </a:solidFill>
              </a:rPr>
              <a:t>ali</a:t>
            </a:r>
            <a:r>
              <a:rPr lang="fr-FR" dirty="0">
                <a:solidFill>
                  <a:schemeClr val="bg1"/>
                </a:solidFill>
              </a:rPr>
              <a:t> (Indonésie</a:t>
            </a:r>
            <a:r>
              <a:rPr lang="fr-FR" dirty="0"/>
              <a:t>)</a:t>
            </a:r>
            <a:endParaRPr lang="ar-SA"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a:p>
        </p:txBody>
      </p:sp>
      <p:pic>
        <p:nvPicPr>
          <p:cNvPr id="324610" name="Picture 2"/>
          <p:cNvPicPr>
            <a:picLocks noChangeAspect="1" noChangeArrowheads="1"/>
          </p:cNvPicPr>
          <p:nvPr/>
        </p:nvPicPr>
        <p:blipFill>
          <a:blip r:embed="rId2" cstate="print"/>
          <a:srcRect l="39492" t="30141" r="13258" b="22610"/>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dirty="0"/>
          </a:p>
        </p:txBody>
      </p:sp>
      <p:pic>
        <p:nvPicPr>
          <p:cNvPr id="325634" name="Picture 2"/>
          <p:cNvPicPr>
            <a:picLocks noChangeAspect="1" noChangeArrowheads="1"/>
          </p:cNvPicPr>
          <p:nvPr/>
        </p:nvPicPr>
        <p:blipFill>
          <a:blip r:embed="rId2" cstate="print"/>
          <a:srcRect l="39492" t="25219" r="12520" b="26547"/>
          <a:stretch>
            <a:fillRect/>
          </a:stretch>
        </p:blipFill>
        <p:spPr bwMode="auto">
          <a:xfrm>
            <a:off x="0" y="0"/>
            <a:ext cx="9097347" cy="685800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a:p>
        </p:txBody>
      </p:sp>
      <p:pic>
        <p:nvPicPr>
          <p:cNvPr id="326658" name="Picture 2" descr="http://thasos.users.btopenworld.com/images/Maquis_Maries_Sept93.jpg"/>
          <p:cNvPicPr>
            <a:picLocks noChangeAspect="1" noChangeArrowheads="1"/>
          </p:cNvPicPr>
          <p:nvPr/>
        </p:nvPicPr>
        <p:blipFill>
          <a:blip r:embed="rId2" cstate="print"/>
          <a:srcRect/>
          <a:stretch>
            <a:fillRect/>
          </a:stretch>
        </p:blipFill>
        <p:spPr bwMode="auto">
          <a:xfrm>
            <a:off x="-252536" y="404664"/>
            <a:ext cx="9699559" cy="6453336"/>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Espaces agricoles</a:t>
            </a:r>
            <a:endParaRPr lang="fr-FR" dirty="0"/>
          </a:p>
        </p:txBody>
      </p:sp>
      <p:sp>
        <p:nvSpPr>
          <p:cNvPr id="3" name="Espace réservé du contenu 2"/>
          <p:cNvSpPr>
            <a:spLocks noGrp="1"/>
          </p:cNvSpPr>
          <p:nvPr>
            <p:ph idx="1"/>
          </p:nvPr>
        </p:nvSpPr>
        <p:spPr>
          <a:xfrm>
            <a:off x="0" y="1340768"/>
            <a:ext cx="8686800" cy="5014792"/>
          </a:xfrm>
        </p:spPr>
        <p:txBody>
          <a:bodyPr>
            <a:normAutofit/>
          </a:bodyPr>
          <a:lstStyle/>
          <a:p>
            <a:r>
              <a:rPr lang="fr-FR" sz="3600" dirty="0" smtClean="0"/>
              <a:t>Friches : terrains non cultivés donnant lieu à un tapis végétal naturel</a:t>
            </a:r>
          </a:p>
          <a:p>
            <a:r>
              <a:rPr lang="fr-FR" sz="3600" dirty="0" smtClean="0"/>
              <a:t>Pépinières : lieu où l’on fait pousser des jeunes arbres ou jeunes plantes destinés à être transplantés</a:t>
            </a:r>
          </a:p>
          <a:p>
            <a:r>
              <a:rPr lang="fr-FR" sz="3600" dirty="0" smtClean="0"/>
              <a:t>Champs: prairies (d’utilité) présentant un paysage unique </a:t>
            </a:r>
          </a:p>
          <a:p>
            <a:r>
              <a:rPr lang="fr-FR" sz="3600" dirty="0" smtClean="0"/>
              <a:t>Jardins maraichers: d’utilité</a:t>
            </a:r>
            <a:endParaRPr lang="fr-FR" sz="3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426464"/>
          </a:xfrm>
        </p:spPr>
        <p:txBody>
          <a:bodyPr/>
          <a:lstStyle/>
          <a:p>
            <a:r>
              <a:rPr lang="fr-FR" sz="3600" dirty="0" smtClean="0"/>
              <a:t>Le </a:t>
            </a:r>
            <a:r>
              <a:rPr lang="fr-FR" sz="3600" dirty="0" smtClean="0"/>
              <a:t>tortillard : Petit train qui fait le tour de l’ile. Il est sur rail et on se retombe aux temps des indiens.</a:t>
            </a:r>
            <a:endParaRPr lang="fr-FR" sz="3600" dirty="0"/>
          </a:p>
        </p:txBody>
      </p:sp>
      <p:pic>
        <p:nvPicPr>
          <p:cNvPr id="57346" name="Picture 2"/>
          <p:cNvPicPr>
            <a:picLocks noChangeAspect="1" noChangeArrowheads="1"/>
          </p:cNvPicPr>
          <p:nvPr/>
        </p:nvPicPr>
        <p:blipFill>
          <a:blip r:embed="rId2" cstate="print"/>
          <a:srcRect l="19643" t="20297" r="21693" b="15719"/>
          <a:stretch>
            <a:fillRect/>
          </a:stretch>
        </p:blipFill>
        <p:spPr bwMode="auto">
          <a:xfrm>
            <a:off x="0" y="1700808"/>
            <a:ext cx="9144000" cy="51571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354</TotalTime>
  <Words>1637</Words>
  <Application>Microsoft Office PowerPoint</Application>
  <PresentationFormat>Affichage à l'écran (4:3)</PresentationFormat>
  <Paragraphs>195</Paragraphs>
  <Slides>84</Slides>
  <Notes>2</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84</vt:i4>
      </vt:variant>
    </vt:vector>
  </HeadingPairs>
  <TitlesOfParts>
    <vt:vector size="86" baseType="lpstr">
      <vt:lpstr>Métro</vt:lpstr>
      <vt:lpstr>Image</vt:lpstr>
      <vt:lpstr>Diapositive 1</vt:lpstr>
      <vt:lpstr>Diapositive 2</vt:lpstr>
      <vt:lpstr>Parcs périurbains:</vt:lpstr>
      <vt:lpstr>Diapositive 4</vt:lpstr>
      <vt:lpstr>Diapositive 5</vt:lpstr>
      <vt:lpstr>Diapositive 6</vt:lpstr>
      <vt:lpstr>Les activités sur le lac (pédalos, barques)</vt:lpstr>
      <vt:lpstr>Lézard du parc: petit train touristique qui propose une visite du parc en 20 minutes.</vt:lpstr>
      <vt:lpstr>Le tortillard : Petit train qui fait le tour de l’ile. Il est sur rail et on se retombe aux temps des indiens.</vt:lpstr>
      <vt:lpstr>°Des vélos cabines qui permettent de se promener en famille</vt:lpstr>
      <vt:lpstr>Ballade en poneys </vt:lpstr>
      <vt:lpstr>Mini kart pour les enfants  de 2 à 12 ans </vt:lpstr>
      <vt:lpstr>Le grand carrousel manège historique (construit en 1885 et totalement restauré) à partir de 3 ans. </vt:lpstr>
      <vt:lpstr>Le théâtre de guignol</vt:lpstr>
      <vt:lpstr>Parcs naturels</vt:lpstr>
      <vt:lpstr>Les premiers parcs naturels</vt:lpstr>
      <vt:lpstr>Typologie des parcs naturels</vt:lpstr>
      <vt:lpstr>Le parc naturel national monument de la nature </vt:lpstr>
      <vt:lpstr>Interdictions: </vt:lpstr>
      <vt:lpstr>Composition </vt:lpstr>
      <vt:lpstr>Apparition des parcs nationaux</vt:lpstr>
      <vt:lpstr>Première aire protégée ayant donné un parc </vt:lpstr>
      <vt:lpstr>Premier parc naturel  dans le monde</vt:lpstr>
      <vt:lpstr>Accélération du rythme de création des parcs nationaux Et aires protégées  </vt:lpstr>
      <vt:lpstr>Situation des parcs nationaux</vt:lpstr>
      <vt:lpstr>LE PARC NATIONAL DU NIOKOLO KOBA </vt:lpstr>
      <vt:lpstr>Diapositive 27</vt:lpstr>
      <vt:lpstr>Diapositive 28</vt:lpstr>
      <vt:lpstr>Diapositive 29</vt:lpstr>
      <vt:lpstr>Diapositive 30</vt:lpstr>
      <vt:lpstr>Diapositive 31</vt:lpstr>
      <vt:lpstr>Diapositive 32</vt:lpstr>
      <vt:lpstr>Diapositive 33</vt:lpstr>
      <vt:lpstr>Parc naturel régional </vt:lpstr>
      <vt:lpstr>Rôles:</vt:lpstr>
      <vt:lpstr>Diapositive 36</vt:lpstr>
      <vt:lpstr>Diapositive 37</vt:lpstr>
      <vt:lpstr>Diapositive 38</vt:lpstr>
      <vt:lpstr>Diapositive 39</vt:lpstr>
      <vt:lpstr>Diapositive 40</vt:lpstr>
      <vt:lpstr>Diapositive 41</vt:lpstr>
      <vt:lpstr>Objectifs de création</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Réserve naturelle</vt:lpstr>
      <vt:lpstr>Exemples</vt:lpstr>
      <vt:lpstr>Objectifs </vt:lpstr>
      <vt:lpstr>Diapositive 72</vt:lpstr>
      <vt:lpstr>Diapositive 73</vt:lpstr>
      <vt:lpstr>forêt</vt:lpstr>
      <vt:lpstr>Types </vt:lpstr>
      <vt:lpstr>Aménagements liés à la forêt</vt:lpstr>
      <vt:lpstr>Bois </vt:lpstr>
      <vt:lpstr>broussailles</vt:lpstr>
      <vt:lpstr>Diapositive 79</vt:lpstr>
      <vt:lpstr>Diapositive 80</vt:lpstr>
      <vt:lpstr>Diapositive 81</vt:lpstr>
      <vt:lpstr>Diapositive 82</vt:lpstr>
      <vt:lpstr>Diapositive 83</vt:lpstr>
      <vt:lpstr>Espaces agricoles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ink</dc:creator>
  <cp:lastModifiedBy>ink</cp:lastModifiedBy>
  <cp:revision>9</cp:revision>
  <dcterms:created xsi:type="dcterms:W3CDTF">2012-02-29T16:58:05Z</dcterms:created>
  <dcterms:modified xsi:type="dcterms:W3CDTF">2012-02-29T22:52:25Z</dcterms:modified>
</cp:coreProperties>
</file>