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429" r:id="rId2"/>
    <p:sldId id="384" r:id="rId3"/>
    <p:sldId id="343" r:id="rId4"/>
    <p:sldId id="381" r:id="rId5"/>
    <p:sldId id="456" r:id="rId6"/>
    <p:sldId id="457" r:id="rId7"/>
    <p:sldId id="458" r:id="rId8"/>
    <p:sldId id="443" r:id="rId9"/>
    <p:sldId id="444" r:id="rId10"/>
    <p:sldId id="445" r:id="rId11"/>
    <p:sldId id="446" r:id="rId12"/>
    <p:sldId id="447" r:id="rId13"/>
    <p:sldId id="448" r:id="rId14"/>
    <p:sldId id="449" r:id="rId15"/>
    <p:sldId id="450" r:id="rId16"/>
    <p:sldId id="451" r:id="rId17"/>
    <p:sldId id="452" r:id="rId18"/>
    <p:sldId id="453" r:id="rId19"/>
    <p:sldId id="454" r:id="rId20"/>
    <p:sldId id="455" r:id="rId21"/>
    <p:sldId id="422" r:id="rId22"/>
    <p:sldId id="357" r:id="rId23"/>
    <p:sldId id="433" r:id="rId24"/>
    <p:sldId id="431" r:id="rId25"/>
    <p:sldId id="369" r:id="rId26"/>
    <p:sldId id="436" r:id="rId27"/>
    <p:sldId id="432" r:id="rId28"/>
    <p:sldId id="383" r:id="rId29"/>
    <p:sldId id="414" r:id="rId30"/>
    <p:sldId id="420" r:id="rId31"/>
    <p:sldId id="438" r:id="rId32"/>
    <p:sldId id="342" r:id="rId33"/>
    <p:sldId id="386" r:id="rId34"/>
    <p:sldId id="388" r:id="rId35"/>
    <p:sldId id="439" r:id="rId36"/>
    <p:sldId id="440" r:id="rId37"/>
    <p:sldId id="424" r:id="rId38"/>
    <p:sldId id="441" r:id="rId39"/>
    <p:sldId id="396" r:id="rId40"/>
    <p:sldId id="426" r:id="rId41"/>
    <p:sldId id="377" r:id="rId42"/>
    <p:sldId id="435" r:id="rId43"/>
    <p:sldId id="378" r:id="rId44"/>
    <p:sldId id="397" r:id="rId45"/>
    <p:sldId id="368" r:id="rId4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87A3DE1-2F2C-4A4F-BB14-1925E7A88310}">
          <p14:sldIdLst>
            <p14:sldId id="429"/>
            <p14:sldId id="384"/>
            <p14:sldId id="343"/>
            <p14:sldId id="381"/>
            <p14:sldId id="456"/>
            <p14:sldId id="457"/>
            <p14:sldId id="458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55"/>
            <p14:sldId id="422"/>
            <p14:sldId id="357"/>
            <p14:sldId id="433"/>
            <p14:sldId id="431"/>
            <p14:sldId id="369"/>
            <p14:sldId id="436"/>
            <p14:sldId id="432"/>
            <p14:sldId id="383"/>
            <p14:sldId id="414"/>
            <p14:sldId id="420"/>
            <p14:sldId id="438"/>
            <p14:sldId id="342"/>
            <p14:sldId id="386"/>
            <p14:sldId id="388"/>
            <p14:sldId id="439"/>
            <p14:sldId id="440"/>
            <p14:sldId id="424"/>
            <p14:sldId id="441"/>
            <p14:sldId id="396"/>
            <p14:sldId id="426"/>
            <p14:sldId id="377"/>
            <p14:sldId id="435"/>
            <p14:sldId id="378"/>
            <p14:sldId id="397"/>
            <p14:sldId id="36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50" autoAdjust="0"/>
    <p:restoredTop sz="78718" autoAdjust="0"/>
  </p:normalViewPr>
  <p:slideViewPr>
    <p:cSldViewPr>
      <p:cViewPr varScale="1">
        <p:scale>
          <a:sx n="57" d="100"/>
          <a:sy n="57" d="100"/>
        </p:scale>
        <p:origin x="-20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8B460-80AF-4CCF-8870-5BF816631231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46385-E814-489B-B69D-D03C799EDEF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216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9349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 30mn.</a:t>
            </a:r>
          </a:p>
          <a:p>
            <a:pPr rtl="0"/>
            <a:r>
              <a:rPr lang="fr-FR" b="1" baseline="0" dirty="0" smtClean="0"/>
              <a:t>Stratégie</a:t>
            </a:r>
            <a:r>
              <a:rPr lang="fr-FR" b="0" baseline="0" dirty="0" smtClean="0"/>
              <a:t>: T.P.S</a:t>
            </a:r>
          </a:p>
          <a:p>
            <a:pPr rtl="0"/>
            <a:r>
              <a:rPr lang="fr-FR" b="1" baseline="0" dirty="0" smtClean="0"/>
              <a:t>Consigne:</a:t>
            </a:r>
            <a:r>
              <a:rPr lang="fr-FR" b="0" baseline="0" dirty="0" smtClean="0"/>
              <a:t> Place les verbes d’action dans la pyramide . </a:t>
            </a:r>
            <a:endParaRPr lang="fr-FR" baseline="0" dirty="0" smtClean="0"/>
          </a:p>
          <a:p>
            <a:r>
              <a:rPr lang="fr-FR" b="1" baseline="0" dirty="0" smtClean="0"/>
              <a:t>Lien n°3  </a:t>
            </a:r>
            <a:r>
              <a:rPr lang="fr-FR" b="0" baseline="0" dirty="0" smtClean="0"/>
              <a:t>:</a:t>
            </a:r>
            <a:r>
              <a:rPr lang="fr-FR" dirty="0" smtClean="0"/>
              <a:t>La taxonomie de Bloom à remplir par les stagiaires.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</a:t>
            </a:r>
            <a:r>
              <a:rPr lang="fr-FR" b="0" baseline="0" dirty="0" smtClean="0"/>
              <a:t> 15mn</a:t>
            </a:r>
          </a:p>
          <a:p>
            <a:endParaRPr lang="fr-FR" b="0" baseline="0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endParaRPr lang="fr-FR" b="0" baseline="0" dirty="0" smtClean="0"/>
          </a:p>
          <a:p>
            <a:pPr rtl="0"/>
            <a:endParaRPr lang="fr-FR" b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   35mn </a:t>
            </a:r>
            <a:r>
              <a:rPr lang="fr-FR" b="1" dirty="0" smtClean="0"/>
              <a:t>SM de smart(spécifique et mesurable).</a:t>
            </a:r>
          </a:p>
          <a:p>
            <a:pPr rtl="0"/>
            <a:r>
              <a:rPr lang="fr-FR" b="1" baseline="0" dirty="0" smtClean="0"/>
              <a:t>Travail individuel</a:t>
            </a:r>
            <a:endParaRPr lang="fr-FR" b="0" baseline="0" dirty="0" smtClean="0"/>
          </a:p>
          <a:p>
            <a:pPr rtl="0"/>
            <a:r>
              <a:rPr lang="fr-FR" b="1" baseline="0" dirty="0" smtClean="0"/>
              <a:t>Consigne:</a:t>
            </a:r>
            <a:r>
              <a:rPr lang="fr-FR" b="0" baseline="0" dirty="0" smtClean="0"/>
              <a:t> Complète les grilles.</a:t>
            </a:r>
          </a:p>
          <a:p>
            <a:pPr rtl="0"/>
            <a:r>
              <a:rPr lang="fr-FR" b="1" baseline="0" dirty="0" smtClean="0"/>
              <a:t>Lien n°4 </a:t>
            </a:r>
            <a:r>
              <a:rPr lang="fr-FR" b="0" baseline="0" dirty="0" smtClean="0"/>
              <a:t>: grille à remplir sur les objectifs </a:t>
            </a:r>
            <a:r>
              <a:rPr lang="fr-FR" b="1" baseline="0" dirty="0" smtClean="0"/>
              <a:t>s</a:t>
            </a:r>
            <a:r>
              <a:rPr lang="fr-FR" b="0" baseline="0" dirty="0" smtClean="0"/>
              <a:t>pécifiques.</a:t>
            </a:r>
          </a:p>
          <a:p>
            <a:pPr rtl="0"/>
            <a:r>
              <a:rPr lang="fr-FR" b="1" baseline="0" dirty="0" smtClean="0"/>
              <a:t>Lien n°5 </a:t>
            </a:r>
            <a:r>
              <a:rPr lang="fr-FR" b="0" baseline="0" dirty="0" smtClean="0"/>
              <a:t>:grille à remplir sur les objectifs </a:t>
            </a:r>
            <a:r>
              <a:rPr lang="fr-FR" b="1" baseline="0" dirty="0" smtClean="0"/>
              <a:t>m</a:t>
            </a:r>
            <a:r>
              <a:rPr lang="fr-FR" b="0" baseline="0" dirty="0" smtClean="0"/>
              <a:t>esurables.</a:t>
            </a:r>
            <a:endParaRPr lang="fr-FR" b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   35mn                    </a:t>
            </a:r>
            <a:r>
              <a:rPr lang="fr-FR" b="1" baseline="0" dirty="0" smtClean="0"/>
              <a:t>A de smart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Complète la grille .</a:t>
            </a:r>
            <a:endParaRPr lang="fr-FR" b="0" dirty="0" smtClean="0"/>
          </a:p>
          <a:p>
            <a:r>
              <a:rPr lang="fr-FR" b="1" dirty="0" smtClean="0"/>
              <a:t>Lien n°6</a:t>
            </a:r>
            <a:r>
              <a:rPr lang="fr-FR" dirty="0" smtClean="0"/>
              <a:t>: grille à</a:t>
            </a:r>
            <a:r>
              <a:rPr lang="fr-FR" baseline="0" dirty="0" smtClean="0"/>
              <a:t> remplir sur</a:t>
            </a:r>
            <a:r>
              <a:rPr lang="fr-FR" dirty="0" smtClean="0"/>
              <a:t> les objectifs </a:t>
            </a:r>
            <a:r>
              <a:rPr lang="fr-FR" b="1" dirty="0" smtClean="0"/>
              <a:t>a</a:t>
            </a:r>
            <a:r>
              <a:rPr lang="fr-FR" dirty="0" smtClean="0"/>
              <a:t>tteignables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 35mn              </a:t>
            </a:r>
            <a:r>
              <a:rPr lang="fr-FR" b="1" dirty="0" smtClean="0"/>
              <a:t>RT de smart</a:t>
            </a:r>
            <a:endParaRPr lang="fr-FR" b="0" baseline="0" dirty="0" smtClean="0"/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Complète la grille .</a:t>
            </a:r>
            <a:endParaRPr lang="fr-FR" b="0" dirty="0" smtClean="0"/>
          </a:p>
          <a:p>
            <a:r>
              <a:rPr lang="fr-FR" b="1" dirty="0" smtClean="0"/>
              <a:t>Lien n°7 </a:t>
            </a:r>
            <a:r>
              <a:rPr lang="fr-FR" dirty="0" smtClean="0"/>
              <a:t>: grille à remplir</a:t>
            </a:r>
            <a:r>
              <a:rPr lang="fr-FR" baseline="0" dirty="0" smtClean="0"/>
              <a:t> sur les objectifs </a:t>
            </a:r>
            <a:r>
              <a:rPr lang="fr-FR" b="1" baseline="0" dirty="0" smtClean="0"/>
              <a:t>r</a:t>
            </a:r>
            <a:r>
              <a:rPr lang="fr-FR" baseline="0" dirty="0" smtClean="0"/>
              <a:t>éalisables ou réalistes et les objectifs </a:t>
            </a:r>
            <a:r>
              <a:rPr lang="fr-FR" b="1" baseline="0" dirty="0" smtClean="0"/>
              <a:t>t</a:t>
            </a:r>
            <a:r>
              <a:rPr lang="fr-FR" baseline="0" dirty="0" smtClean="0"/>
              <a:t>emporellement définis.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3018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 smtClean="0"/>
              <a:t> </a:t>
            </a:r>
            <a:r>
              <a:rPr lang="fr-FR" b="1" baseline="0" dirty="0" smtClean="0"/>
              <a:t>Durée: 10 mn</a:t>
            </a:r>
            <a:endParaRPr lang="fr-FR" dirty="0" smtClean="0"/>
          </a:p>
          <a:p>
            <a:r>
              <a:rPr lang="fr-FR" b="1" dirty="0" smtClean="0"/>
              <a:t>Consigne:</a:t>
            </a:r>
            <a:r>
              <a:rPr lang="fr-FR" b="0" baseline="0" dirty="0" smtClean="0"/>
              <a:t> Complète les deux premières colonnes ( le stagiaire sera appelé à remplir la 3</a:t>
            </a:r>
            <a:r>
              <a:rPr lang="fr-FR" b="0" baseline="30000" dirty="0" smtClean="0"/>
              <a:t>e</a:t>
            </a:r>
            <a:r>
              <a:rPr lang="fr-FR" b="0" baseline="0" dirty="0" smtClean="0"/>
              <a:t> case à la fin du module).</a:t>
            </a:r>
          </a:p>
          <a:p>
            <a:r>
              <a:rPr lang="fr-FR" b="1" baseline="0" dirty="0" smtClean="0"/>
              <a:t>Stratégie: </a:t>
            </a:r>
            <a:r>
              <a:rPr lang="fr-FR" b="0" baseline="0" dirty="0" smtClean="0"/>
              <a:t>KWL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43446C-72BC-4955-85B6-632CEA775B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282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 </a:t>
            </a:r>
            <a:r>
              <a:rPr lang="fr-FR" dirty="0" smtClean="0"/>
              <a:t>: 10 mn</a:t>
            </a:r>
          </a:p>
          <a:p>
            <a:r>
              <a:rPr lang="fr-FR" b="1" dirty="0" smtClean="0"/>
              <a:t>Stratégie: </a:t>
            </a:r>
            <a:r>
              <a:rPr lang="fr-FR" b="0" dirty="0" smtClean="0"/>
              <a:t>Jeu</a:t>
            </a:r>
            <a:r>
              <a:rPr lang="fr-FR" b="0" baseline="0" dirty="0" smtClean="0"/>
              <a:t> </a:t>
            </a:r>
            <a:endParaRPr lang="fr-FR" b="1" dirty="0" smtClean="0"/>
          </a:p>
          <a:p>
            <a:r>
              <a:rPr lang="fr-FR" b="0" baseline="0" dirty="0" smtClean="0"/>
              <a:t>Les stagiaires sont répartis dans des groupes de quatre, chacun. </a:t>
            </a:r>
          </a:p>
          <a:p>
            <a:r>
              <a:rPr lang="fr-FR" b="0" baseline="0" dirty="0" smtClean="0"/>
              <a:t>Chaque stagiaire est invité  à s’exprimer sur la lecture compréhension pendant une minute, en répondant à la question: qu’est ce que tu ne fais jamais en lecture?</a:t>
            </a:r>
          </a:p>
          <a:p>
            <a:r>
              <a:rPr lang="fr-FR" b="1" baseline="0" dirty="0" smtClean="0"/>
              <a:t>Consigne: </a:t>
            </a:r>
            <a:r>
              <a:rPr lang="fr-FR" b="0" baseline="0" dirty="0" smtClean="0"/>
              <a:t>qu’est ce que tu ne fais jamais en lecture?</a:t>
            </a:r>
            <a:endParaRPr lang="fr-FR" b="0" dirty="0" smtClean="0"/>
          </a:p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3002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baseline="0" dirty="0" smtClean="0"/>
              <a:t>Durée</a:t>
            </a:r>
            <a:r>
              <a:rPr lang="fr-FR" baseline="0" dirty="0" smtClean="0"/>
              <a:t>: 30 mn</a:t>
            </a:r>
          </a:p>
          <a:p>
            <a:r>
              <a:rPr lang="fr-FR" b="1" baseline="0" dirty="0" smtClean="0"/>
              <a:t>Stratégie</a:t>
            </a:r>
            <a:r>
              <a:rPr lang="fr-FR" baseline="0" dirty="0" smtClean="0"/>
              <a:t>: TPS</a:t>
            </a:r>
          </a:p>
          <a:p>
            <a:r>
              <a:rPr lang="fr-FR" b="1" baseline="0" dirty="0" smtClean="0"/>
              <a:t>Lien n°8</a:t>
            </a:r>
            <a:r>
              <a:rPr lang="fr-FR" baseline="0" dirty="0" smtClean="0"/>
              <a:t>: la vidéo n°01.</a:t>
            </a:r>
          </a:p>
          <a:p>
            <a:r>
              <a:rPr lang="fr-FR" b="1" baseline="0" dirty="0" smtClean="0"/>
              <a:t>Lien n°9: </a:t>
            </a:r>
            <a:r>
              <a:rPr lang="fr-FR" baseline="0" dirty="0" smtClean="0"/>
              <a:t>la vidéo n°02. (Aznavour)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3795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Stratégie</a:t>
            </a:r>
            <a:r>
              <a:rPr lang="fr-FR" dirty="0" smtClean="0"/>
              <a:t>: carte mentale</a:t>
            </a:r>
          </a:p>
          <a:p>
            <a:r>
              <a:rPr lang="fr-FR" b="1" dirty="0" smtClean="0"/>
              <a:t>Durée</a:t>
            </a:r>
            <a:r>
              <a:rPr lang="fr-FR" dirty="0" smtClean="0"/>
              <a:t>: 05 minutes</a:t>
            </a:r>
            <a:endParaRPr lang="ar-D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B1041-6840-4ABC-B333-8E81DB27AE8D}" type="slidenum">
              <a:rPr lang="ar-DZ" smtClean="0">
                <a:solidFill>
                  <a:prstClr val="black"/>
                </a:solidFill>
              </a:rPr>
              <a:pPr/>
              <a:t>24</a:t>
            </a:fld>
            <a:endParaRPr lang="ar-D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432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</a:t>
            </a:r>
            <a:r>
              <a:rPr lang="fr-FR" dirty="0" smtClean="0"/>
              <a:t>:</a:t>
            </a:r>
            <a:r>
              <a:rPr lang="fr-FR" baseline="0" dirty="0" smtClean="0"/>
              <a:t> 30 minutes.</a:t>
            </a:r>
            <a:endParaRPr lang="fr-FR" dirty="0" smtClean="0"/>
          </a:p>
          <a:p>
            <a:r>
              <a:rPr lang="fr-FR" b="1" dirty="0" smtClean="0"/>
              <a:t>Stratégie</a:t>
            </a:r>
            <a:r>
              <a:rPr lang="fr-FR" dirty="0" smtClean="0"/>
              <a:t>: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gallery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walk</a:t>
            </a:r>
            <a:r>
              <a:rPr lang="fr-FR" baseline="0" dirty="0" smtClean="0"/>
              <a:t>.</a:t>
            </a:r>
          </a:p>
          <a:p>
            <a:r>
              <a:rPr lang="fr-FR" b="1" baseline="0" dirty="0" smtClean="0"/>
              <a:t>Consigne</a:t>
            </a:r>
            <a:r>
              <a:rPr lang="fr-FR" baseline="0" dirty="0" smtClean="0"/>
              <a:t>: les stagiaires sont répartis dans des groupes. La moitié retrouve la démarche de l’oral compréhension, et l’autre moitié celle de l’oral production.</a:t>
            </a:r>
          </a:p>
          <a:p>
            <a:r>
              <a:rPr lang="fr-FR" b="1" dirty="0" smtClean="0"/>
              <a:t>Lien n°10</a:t>
            </a:r>
            <a:r>
              <a:rPr lang="fr-FR" dirty="0" smtClean="0"/>
              <a:t>: phase données</a:t>
            </a:r>
            <a:r>
              <a:rPr lang="fr-FR" baseline="0" dirty="0" smtClean="0"/>
              <a:t> dans le désordre.</a:t>
            </a:r>
            <a:endParaRPr lang="fr-FR" dirty="0" smtClean="0"/>
          </a:p>
          <a:p>
            <a:pPr rtl="0"/>
            <a:endParaRPr lang="ar-DZ" b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1887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 smtClean="0"/>
              <a:t>Durée</a:t>
            </a:r>
            <a:r>
              <a:rPr lang="fr-FR" dirty="0" smtClean="0"/>
              <a:t>: 30 minutes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 smtClean="0"/>
              <a:t>Stratégie: </a:t>
            </a:r>
            <a:r>
              <a:rPr lang="fr-FR" dirty="0" err="1" smtClean="0"/>
              <a:t>Jigsaw</a:t>
            </a:r>
            <a:r>
              <a:rPr lang="fr-FR" dirty="0" smtClean="0"/>
              <a:t>. </a:t>
            </a:r>
            <a:r>
              <a:rPr lang="fr-FR" baseline="0" dirty="0" smtClean="0"/>
              <a:t> </a:t>
            </a:r>
            <a:endParaRPr lang="fr-FR" dirty="0" smtClean="0"/>
          </a:p>
          <a:p>
            <a:r>
              <a:rPr lang="fr-FR" b="1" dirty="0" smtClean="0"/>
              <a:t>Consigne</a:t>
            </a:r>
            <a:r>
              <a:rPr lang="fr-FR" dirty="0" smtClean="0"/>
              <a:t> </a:t>
            </a:r>
            <a:r>
              <a:rPr lang="fr-FR" b="1" dirty="0" smtClean="0"/>
              <a:t>n°01</a:t>
            </a:r>
            <a:r>
              <a:rPr lang="fr-FR" dirty="0" smtClean="0"/>
              <a:t>: élabore une fiche de l’oral en réception. </a:t>
            </a:r>
          </a:p>
          <a:p>
            <a:r>
              <a:rPr lang="fr-FR" b="1" dirty="0" smtClean="0"/>
              <a:t>Consigne</a:t>
            </a:r>
            <a:r>
              <a:rPr lang="fr-FR" b="1" baseline="0" dirty="0" smtClean="0"/>
              <a:t> n°02</a:t>
            </a:r>
            <a:r>
              <a:rPr lang="fr-FR" baseline="0" dirty="0" smtClean="0"/>
              <a:t>: é</a:t>
            </a:r>
            <a:r>
              <a:rPr lang="fr-FR" dirty="0" smtClean="0"/>
              <a:t>labore une fiche de l’oral en production.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10mn</a:t>
            </a:r>
          </a:p>
          <a:p>
            <a:pPr rtl="0"/>
            <a:r>
              <a:rPr lang="fr-FR" b="1" baseline="0" dirty="0" smtClean="0"/>
              <a:t>stratégie: </a:t>
            </a:r>
            <a:r>
              <a:rPr lang="fr-FR" b="0" baseline="0" dirty="0" smtClean="0"/>
              <a:t>KWL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le stagiaire est appelé à remplir la 3</a:t>
            </a:r>
            <a:r>
              <a:rPr lang="fr-FR" b="0" baseline="30000" dirty="0" smtClean="0"/>
              <a:t>e</a:t>
            </a:r>
            <a:r>
              <a:rPr lang="fr-FR" b="0" baseline="0" dirty="0" smtClean="0"/>
              <a:t> case à la fin de la séance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43446C-72BC-4955-85B6-632CEA775B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9475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3018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</a:t>
            </a:r>
            <a:r>
              <a:rPr lang="fr-FR" b="0" baseline="0" dirty="0" smtClean="0"/>
              <a:t> 15mn</a:t>
            </a:r>
          </a:p>
          <a:p>
            <a:r>
              <a:rPr lang="fr-FR" b="0" baseline="0" dirty="0" smtClean="0"/>
              <a:t>Reprendre les grandes idées ( l’oral en réception et l’oral en production) de la première séance.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18822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</a:t>
            </a:r>
            <a:r>
              <a:rPr lang="fr-FR" dirty="0" smtClean="0"/>
              <a:t>:25 minutes.</a:t>
            </a:r>
          </a:p>
          <a:p>
            <a:r>
              <a:rPr lang="fr-FR" b="1" dirty="0" smtClean="0"/>
              <a:t>Stratégies: </a:t>
            </a:r>
            <a:r>
              <a:rPr lang="fr-FR" dirty="0" smtClean="0"/>
              <a:t>TPS.</a:t>
            </a:r>
          </a:p>
          <a:p>
            <a:r>
              <a:rPr lang="fr-FR" b="1" dirty="0" smtClean="0"/>
              <a:t>Consigne: </a:t>
            </a:r>
            <a:r>
              <a:rPr lang="fr-FR" dirty="0" smtClean="0"/>
              <a:t>prends le</a:t>
            </a:r>
            <a:r>
              <a:rPr lang="fr-FR" baseline="0" dirty="0" smtClean="0"/>
              <a:t> texte de lecture du manuel page 144, rédige des objectifs d’apprentissage de la lecture compréhension.</a:t>
            </a:r>
          </a:p>
          <a:p>
            <a:r>
              <a:rPr lang="fr-FR" b="1" baseline="0" dirty="0" smtClean="0"/>
              <a:t>Lien n°11</a:t>
            </a:r>
            <a:r>
              <a:rPr lang="fr-FR" baseline="0" dirty="0" smtClean="0"/>
              <a:t>: Manuel de 4</a:t>
            </a:r>
            <a:r>
              <a:rPr lang="fr-FR" baseline="30000" dirty="0" smtClean="0"/>
              <a:t>e</a:t>
            </a:r>
            <a:r>
              <a:rPr lang="fr-FR" baseline="0" dirty="0" smtClean="0"/>
              <a:t>  AP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baseline="0" dirty="0" smtClean="0"/>
              <a:t>Durée:</a:t>
            </a:r>
            <a:r>
              <a:rPr lang="fr-FR" b="0" baseline="0" dirty="0" smtClean="0"/>
              <a:t>40 mn.</a:t>
            </a:r>
          </a:p>
          <a:p>
            <a:r>
              <a:rPr lang="fr-FR" b="1" baseline="0" dirty="0" smtClean="0"/>
              <a:t>Stratégie:  TPS </a:t>
            </a:r>
            <a:r>
              <a:rPr lang="fr-FR" b="0" baseline="0" dirty="0" smtClean="0"/>
              <a:t> avec un document de travail </a:t>
            </a:r>
            <a:r>
              <a:rPr lang="fr-FR" b="1" baseline="0" dirty="0" smtClean="0"/>
              <a:t>(</a:t>
            </a:r>
            <a:r>
              <a:rPr lang="fr-FR" b="0" baseline="0" dirty="0" smtClean="0"/>
              <a:t>un tableau à compléter).</a:t>
            </a:r>
          </a:p>
          <a:p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Consigne °01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: Remets en ordre les étapes de la compréhension de l’écrit.</a:t>
            </a:r>
          </a:p>
          <a:p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Consigne n°02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: Complète le tableau suivant en proposant des activités correspondantes</a:t>
            </a:r>
            <a:endParaRPr lang="fr-FR" b="1" baseline="0" dirty="0" smtClean="0"/>
          </a:p>
          <a:p>
            <a:r>
              <a:rPr lang="fr-FR" b="1" baseline="0" dirty="0" smtClean="0"/>
              <a:t>Lien n°12</a:t>
            </a:r>
            <a:r>
              <a:rPr lang="fr-FR" baseline="0" dirty="0" smtClean="0"/>
              <a:t>: tableau des étapes de la lecture en désordre.</a:t>
            </a:r>
          </a:p>
          <a:p>
            <a:r>
              <a:rPr lang="fr-FR" b="1" baseline="0" dirty="0" smtClean="0"/>
              <a:t>Lien n°13: manuel de 4</a:t>
            </a:r>
            <a:r>
              <a:rPr lang="fr-FR" b="1" baseline="30000" dirty="0" smtClean="0"/>
              <a:t>e</a:t>
            </a:r>
            <a:r>
              <a:rPr lang="fr-FR" b="1" baseline="0" dirty="0" smtClean="0"/>
              <a:t> AM.</a:t>
            </a:r>
            <a:endParaRPr lang="ar-DZ" b="1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5569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40 mn</a:t>
            </a:r>
          </a:p>
          <a:p>
            <a:pPr rtl="0"/>
            <a:r>
              <a:rPr lang="fr-FR" b="1" baseline="0" dirty="0" smtClean="0"/>
              <a:t>Stratégie</a:t>
            </a:r>
            <a:r>
              <a:rPr lang="fr-FR" b="0" baseline="0" dirty="0" smtClean="0"/>
              <a:t>: </a:t>
            </a:r>
            <a:r>
              <a:rPr lang="fr-FR" b="0" baseline="0" dirty="0" err="1" smtClean="0"/>
              <a:t>gallery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walk</a:t>
            </a:r>
            <a:r>
              <a:rPr lang="fr-FR" b="0" baseline="0" dirty="0" smtClean="0"/>
              <a:t>.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rédiger une situation d’intégration.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baseline="0" dirty="0" smtClean="0"/>
              <a:t>Lien n°14</a:t>
            </a:r>
            <a:r>
              <a:rPr lang="fr-FR" b="0" baseline="0" dirty="0" smtClean="0"/>
              <a:t>. Manuel de 4</a:t>
            </a:r>
            <a:r>
              <a:rPr lang="fr-FR" b="0" baseline="30000" dirty="0" smtClean="0"/>
              <a:t>e</a:t>
            </a:r>
            <a:r>
              <a:rPr lang="fr-FR" b="0" baseline="0" dirty="0" smtClean="0"/>
              <a:t> AP.</a:t>
            </a:r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2487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1"/>
            <a:r>
              <a:rPr lang="fr-FR" b="1" dirty="0" smtClean="0"/>
              <a:t>Durée:</a:t>
            </a:r>
            <a:r>
              <a:rPr lang="fr-FR" dirty="0" smtClean="0"/>
              <a:t>5mn</a:t>
            </a:r>
            <a:endParaRPr lang="ar-DZ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26854-C1B1-4A78-9BDB-D60DCBC3B689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2200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3253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 </a:t>
            </a:r>
            <a:r>
              <a:rPr lang="fr-FR" dirty="0" smtClean="0"/>
              <a:t>25 minutes</a:t>
            </a:r>
          </a:p>
          <a:p>
            <a:r>
              <a:rPr lang="fr-FR" b="1" dirty="0" smtClean="0"/>
              <a:t>Stratégie</a:t>
            </a:r>
            <a:r>
              <a:rPr lang="fr-FR" dirty="0" smtClean="0"/>
              <a:t>: brainstorming.</a:t>
            </a:r>
          </a:p>
          <a:p>
            <a:r>
              <a:rPr lang="fr-FR" b="1" dirty="0" smtClean="0"/>
              <a:t>Consigne</a:t>
            </a:r>
            <a:r>
              <a:rPr lang="fr-FR" dirty="0" smtClean="0"/>
              <a:t>:  les</a:t>
            </a:r>
            <a:r>
              <a:rPr lang="fr-FR" baseline="0" dirty="0" smtClean="0"/>
              <a:t> </a:t>
            </a:r>
            <a:r>
              <a:rPr lang="fr-FR" dirty="0" smtClean="0"/>
              <a:t>objectifs de l’enseignement</a:t>
            </a:r>
            <a:r>
              <a:rPr lang="fr-FR" baseline="0" dirty="0" smtClean="0"/>
              <a:t> des ressources linguistiques.</a:t>
            </a:r>
          </a:p>
          <a:p>
            <a:r>
              <a:rPr lang="fr-FR" baseline="0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36</a:t>
            </a:fld>
            <a:endParaRPr 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 </a:t>
            </a:r>
            <a:r>
              <a:rPr lang="fr-FR" dirty="0" smtClean="0"/>
              <a:t>35 minutes</a:t>
            </a:r>
          </a:p>
          <a:p>
            <a:r>
              <a:rPr lang="fr-FR" b="1" dirty="0" smtClean="0"/>
              <a:t>Stratégie: </a:t>
            </a:r>
            <a:r>
              <a:rPr lang="fr-FR" dirty="0" smtClean="0"/>
              <a:t>JIGSAW.</a:t>
            </a:r>
          </a:p>
          <a:p>
            <a:r>
              <a:rPr lang="fr-FR" b="1" dirty="0" smtClean="0"/>
              <a:t>Consigne: </a:t>
            </a:r>
            <a:r>
              <a:rPr lang="fr-FR" baseline="0" dirty="0" smtClean="0"/>
              <a:t>formuler l’objectif de chaque phase.</a:t>
            </a:r>
          </a:p>
          <a:p>
            <a:r>
              <a:rPr lang="fr-FR" baseline="0" dirty="0" smtClean="0"/>
              <a:t>Chaque groupe se charge d’une phase d’apprentissage.</a:t>
            </a:r>
          </a:p>
          <a:p>
            <a:r>
              <a:rPr lang="fr-FR" b="1" baseline="0" dirty="0" smtClean="0"/>
              <a:t>Lien n°15</a:t>
            </a:r>
            <a:r>
              <a:rPr lang="fr-FR" baseline="0" dirty="0" smtClean="0"/>
              <a:t>:expliquez l’objectif de chaque phase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37</a:t>
            </a:fld>
            <a:endParaRPr lang="fr-F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 60 minutes</a:t>
            </a:r>
          </a:p>
          <a:p>
            <a:r>
              <a:rPr lang="fr-FR" b="1" dirty="0" smtClean="0"/>
              <a:t>stratégie</a:t>
            </a:r>
            <a:r>
              <a:rPr lang="fr-FR" b="1" baseline="0" dirty="0" smtClean="0"/>
              <a:t>: </a:t>
            </a:r>
            <a:r>
              <a:rPr lang="fr-FR" b="0" baseline="0" dirty="0" err="1" smtClean="0"/>
              <a:t>Gallery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walk</a:t>
            </a:r>
            <a:endParaRPr lang="fr-FR" b="0" baseline="0" dirty="0" smtClean="0"/>
          </a:p>
          <a:p>
            <a:r>
              <a:rPr lang="fr-FR" b="0" baseline="0" dirty="0" smtClean="0"/>
              <a:t>Chaque groupe est chargé d’un point de langue.</a:t>
            </a:r>
            <a:endParaRPr lang="fr-FR" b="0" dirty="0" smtClean="0"/>
          </a:p>
          <a:p>
            <a:r>
              <a:rPr lang="fr-FR" b="1" dirty="0" smtClean="0"/>
              <a:t>Lien n°16 :  </a:t>
            </a:r>
            <a:r>
              <a:rPr lang="fr-FR" b="0" dirty="0" smtClean="0"/>
              <a:t>Manuel de 4AM.</a:t>
            </a:r>
            <a:endParaRPr lang="fr-FR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38</a:t>
            </a:fld>
            <a:endParaRPr lang="fr-F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119417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Durée:</a:t>
            </a:r>
            <a:r>
              <a:rPr lang="fr-FR" b="0" baseline="0" dirty="0" smtClean="0"/>
              <a:t> 10 mn</a:t>
            </a:r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03548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Durée:40 minutes</a:t>
            </a:r>
            <a:r>
              <a:rPr lang="fr-FR" baseline="0" dirty="0" smtClean="0"/>
              <a:t> ( 20 pour chaque consigne).</a:t>
            </a:r>
            <a:endParaRPr lang="fr-FR" dirty="0" smtClean="0"/>
          </a:p>
          <a:p>
            <a:r>
              <a:rPr lang="fr-FR" dirty="0" smtClean="0"/>
              <a:t>Stratégie: travaux de groupes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 smtClean="0"/>
              <a:t>Consigne n°01</a:t>
            </a:r>
            <a:r>
              <a:rPr lang="fr-FR" dirty="0" smtClean="0"/>
              <a:t>: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Lisez les définitions des termes suivants dans le guide (pages 8 – 16) puis complétez la grille en cochant les cases correspondantes.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Consigne n°02: </a:t>
            </a:r>
            <a:r>
              <a:rPr lang="fr-FR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Formulez les</a:t>
            </a:r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définitions à partir du tableau puis comparez les à partir de celles du guide (pages 9 à 10).</a:t>
            </a:r>
            <a:endParaRPr lang="fr-FR" dirty="0" smtClean="0"/>
          </a:p>
          <a:p>
            <a:r>
              <a:rPr lang="fr-FR" b="1" dirty="0" smtClean="0"/>
              <a:t>Lien n°17 </a:t>
            </a:r>
            <a:r>
              <a:rPr lang="fr-FR" dirty="0" smtClean="0"/>
              <a:t>( concepts): grille sémique des concepts.</a:t>
            </a:r>
          </a:p>
          <a:p>
            <a:r>
              <a:rPr lang="fr-FR" b="1" smtClean="0"/>
              <a:t>Lien n°18 </a:t>
            </a:r>
            <a:r>
              <a:rPr lang="fr-FR" dirty="0" smtClean="0"/>
              <a:t>(</a:t>
            </a:r>
            <a:r>
              <a:rPr lang="fr-FR" dirty="0" err="1" smtClean="0"/>
              <a:t>remédiation</a:t>
            </a:r>
            <a:r>
              <a:rPr lang="fr-FR" dirty="0" smtClean="0"/>
              <a:t>) : guide de la </a:t>
            </a:r>
            <a:r>
              <a:rPr lang="fr-FR" dirty="0" err="1" smtClean="0"/>
              <a:t>remédiation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42</a:t>
            </a:fld>
            <a:endParaRPr lang="fr-F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20mn</a:t>
            </a:r>
          </a:p>
          <a:p>
            <a:pPr rtl="0"/>
            <a:r>
              <a:rPr lang="fr-FR" b="1" baseline="0" dirty="0" smtClean="0"/>
              <a:t>Stratégie :</a:t>
            </a:r>
            <a:r>
              <a:rPr lang="fr-FR" b="1" baseline="0" dirty="0" err="1" smtClean="0"/>
              <a:t>Jigsaw</a:t>
            </a:r>
            <a:r>
              <a:rPr lang="fr-FR" b="1" baseline="0" dirty="0" smtClean="0"/>
              <a:t> 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dirty="0" smtClean="0"/>
              <a:t>Mettez chaque définition au type</a:t>
            </a:r>
            <a:r>
              <a:rPr lang="fr-FR" baseline="0" dirty="0" smtClean="0"/>
              <a:t> de remédiation qui lui convient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baseline="0" dirty="0" smtClean="0"/>
              <a:t>Lien n°20</a:t>
            </a:r>
            <a:r>
              <a:rPr lang="fr-FR" baseline="0" dirty="0" smtClean="0"/>
              <a:t>: les trois types de </a:t>
            </a:r>
            <a:r>
              <a:rPr lang="fr-FR" baseline="0" dirty="0" err="1" smtClean="0"/>
              <a:t>remédiation</a:t>
            </a:r>
            <a:r>
              <a:rPr lang="fr-FR" baseline="0" dirty="0" smtClean="0"/>
              <a:t>.</a:t>
            </a:r>
            <a:endParaRPr lang="fr-FR" b="1" baseline="0" dirty="0" smtClean="0"/>
          </a:p>
          <a:p>
            <a:pPr rtl="0"/>
            <a:endParaRPr lang="ar-DZ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28723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40mn</a:t>
            </a:r>
          </a:p>
          <a:p>
            <a:pPr rtl="0"/>
            <a:r>
              <a:rPr lang="fr-FR" b="0" baseline="0" dirty="0" smtClean="0"/>
              <a:t>Suite à l’élaboration de la fiche pédagogique du  compte rendu, les stagiaires élaborent une fiche pédagogique de la </a:t>
            </a:r>
            <a:r>
              <a:rPr lang="fr-FR" b="1" baseline="0" dirty="0" err="1" smtClean="0"/>
              <a:t>remédiation</a:t>
            </a:r>
            <a:r>
              <a:rPr lang="fr-FR" b="1" baseline="0" dirty="0" smtClean="0"/>
              <a:t> différée.</a:t>
            </a:r>
          </a:p>
          <a:p>
            <a:pPr rtl="0"/>
            <a:r>
              <a:rPr lang="fr-FR" b="1" baseline="0" dirty="0" smtClean="0"/>
              <a:t>Stratégie: </a:t>
            </a:r>
            <a:r>
              <a:rPr lang="fr-FR" b="0" baseline="0" dirty="0" smtClean="0"/>
              <a:t>travail de groupe, </a:t>
            </a:r>
            <a:r>
              <a:rPr lang="fr-FR" b="0" baseline="0" dirty="0" err="1" smtClean="0"/>
              <a:t>gallery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walk</a:t>
            </a:r>
            <a:endParaRPr lang="fr-FR" b="0" baseline="0" dirty="0" smtClean="0"/>
          </a:p>
          <a:p>
            <a:pPr rtl="0"/>
            <a:r>
              <a:rPr lang="fr-FR" b="1" dirty="0" smtClean="0"/>
              <a:t>Lien n°21</a:t>
            </a:r>
            <a:r>
              <a:rPr lang="fr-FR" dirty="0" smtClean="0"/>
              <a:t>:</a:t>
            </a:r>
            <a:r>
              <a:rPr lang="fr-FR" baseline="0" dirty="0" smtClean="0"/>
              <a:t> fiche de la </a:t>
            </a:r>
            <a:r>
              <a:rPr lang="fr-FR" baseline="0" dirty="0" err="1" smtClean="0"/>
              <a:t>remédiation</a:t>
            </a:r>
            <a:r>
              <a:rPr lang="fr-FR" baseline="0" dirty="0" smtClean="0"/>
              <a:t> différée.</a:t>
            </a:r>
          </a:p>
          <a:p>
            <a:pPr rtl="0"/>
            <a:r>
              <a:rPr lang="fr-FR" b="1" baseline="0" smtClean="0"/>
              <a:t>Lien n°22</a:t>
            </a:r>
            <a:r>
              <a:rPr lang="fr-FR" baseline="0" smtClean="0"/>
              <a:t>: </a:t>
            </a:r>
            <a:r>
              <a:rPr lang="fr-FR" baseline="0" dirty="0" smtClean="0"/>
              <a:t>Démarche pour les trois types de </a:t>
            </a:r>
            <a:r>
              <a:rPr lang="fr-FR" baseline="0" dirty="0" err="1" smtClean="0"/>
              <a:t>remédiation</a:t>
            </a:r>
            <a:r>
              <a:rPr lang="fr-FR" baseline="0" dirty="0" smtClean="0"/>
              <a:t>.</a:t>
            </a:r>
            <a:endParaRPr lang="ar-DZ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191114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10 mn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le stagiaire est appelé à remplir la 3</a:t>
            </a:r>
            <a:r>
              <a:rPr lang="fr-FR" b="0" baseline="30000" dirty="0" smtClean="0"/>
              <a:t>e</a:t>
            </a:r>
            <a:r>
              <a:rPr lang="fr-FR" b="0" baseline="0" dirty="0" smtClean="0"/>
              <a:t> case à la fin de la formation</a:t>
            </a: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43446C-72BC-4955-85B6-632CEA775B8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282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 </a:t>
            </a:r>
            <a:r>
              <a:rPr lang="fr-FR" dirty="0" smtClean="0"/>
              <a:t>:5 mn</a:t>
            </a:r>
          </a:p>
          <a:p>
            <a:r>
              <a:rPr lang="fr-FR" b="1" dirty="0" smtClean="0"/>
              <a:t> </a:t>
            </a:r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 </a:t>
            </a:r>
            <a:r>
              <a:rPr lang="fr-FR" dirty="0" smtClean="0"/>
              <a:t>:5 mn</a:t>
            </a:r>
          </a:p>
          <a:p>
            <a:r>
              <a:rPr lang="fr-FR" b="1" dirty="0" smtClean="0"/>
              <a:t> </a:t>
            </a:r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Durée </a:t>
            </a:r>
            <a:r>
              <a:rPr lang="fr-FR" dirty="0" smtClean="0"/>
              <a:t>:5 mn</a:t>
            </a:r>
          </a:p>
          <a:p>
            <a:r>
              <a:rPr lang="fr-FR" b="1" dirty="0" smtClean="0"/>
              <a:t> </a:t>
            </a:r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baseline="0" dirty="0" smtClean="0"/>
              <a:t>Durée:</a:t>
            </a:r>
            <a:r>
              <a:rPr lang="fr-FR" b="0" baseline="0" dirty="0" smtClean="0"/>
              <a:t>40mn.</a:t>
            </a:r>
          </a:p>
          <a:p>
            <a:r>
              <a:rPr lang="fr-FR" b="1" baseline="0" dirty="0" smtClean="0"/>
              <a:t>Stratégie:  </a:t>
            </a:r>
            <a:r>
              <a:rPr lang="fr-FR" b="0" baseline="0" dirty="0" smtClean="0"/>
              <a:t>document de travail </a:t>
            </a:r>
            <a:r>
              <a:rPr lang="fr-FR" b="1" baseline="0" dirty="0" smtClean="0"/>
              <a:t>(</a:t>
            </a:r>
            <a:r>
              <a:rPr lang="fr-FR" b="0" baseline="0" dirty="0" smtClean="0"/>
              <a:t>tableau à remplir)</a:t>
            </a:r>
          </a:p>
          <a:p>
            <a:r>
              <a:rPr lang="fr-FR" b="1" baseline="0" dirty="0" smtClean="0"/>
              <a:t>Consigne</a:t>
            </a:r>
            <a:r>
              <a:rPr lang="fr-FR" b="0" baseline="0" dirty="0" smtClean="0"/>
              <a:t>:  Mettre chaque concept dans la colonne qu’il lui est réservée </a:t>
            </a:r>
            <a:r>
              <a:rPr lang="fr-FR" b="1" baseline="0" dirty="0" smtClean="0"/>
              <a:t>: </a:t>
            </a:r>
            <a:r>
              <a:rPr lang="fr-FR" dirty="0" smtClean="0"/>
              <a:t>Compétence</a:t>
            </a:r>
            <a:r>
              <a:rPr lang="fr-FR" baseline="0" dirty="0" smtClean="0"/>
              <a:t> /objectif /contenu</a:t>
            </a:r>
          </a:p>
          <a:p>
            <a:r>
              <a:rPr lang="fr-FR" b="1" baseline="0" dirty="0" smtClean="0"/>
              <a:t>Lien n°1 </a:t>
            </a:r>
            <a:r>
              <a:rPr lang="fr-FR" baseline="0" dirty="0" smtClean="0"/>
              <a:t>: approches</a:t>
            </a:r>
          </a:p>
          <a:p>
            <a:endParaRPr lang="ar-DZ" dirty="0" smtClean="0"/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baseline="0" dirty="0" smtClean="0"/>
              <a:t>Durée:</a:t>
            </a:r>
            <a:r>
              <a:rPr lang="fr-FR" b="0" baseline="0" dirty="0" smtClean="0"/>
              <a:t>10 mn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baseline="0" dirty="0" smtClean="0"/>
              <a:t>Stratégie : carte mentale.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1" baseline="0" dirty="0" smtClean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B1041-6840-4ABC-B333-8E81DB27AE8D}" type="slidenum">
              <a:rPr lang="ar-DZ" smtClean="0"/>
              <a:pPr/>
              <a:t>10</a:t>
            </a:fld>
            <a:endParaRPr lang="ar-D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fr-FR" b="1" dirty="0" smtClean="0"/>
              <a:t>Durée:</a:t>
            </a:r>
            <a:r>
              <a:rPr lang="fr-FR" b="0" baseline="0" dirty="0" smtClean="0"/>
              <a:t> 15 mn</a:t>
            </a:r>
          </a:p>
          <a:p>
            <a:pPr rtl="0"/>
            <a:r>
              <a:rPr lang="fr-FR" b="1" baseline="0" dirty="0" smtClean="0"/>
              <a:t>Consigne: </a:t>
            </a:r>
            <a:r>
              <a:rPr lang="fr-FR" b="0" baseline="0" dirty="0" smtClean="0"/>
              <a:t>Recopie  les verbes d’action</a:t>
            </a:r>
          </a:p>
          <a:p>
            <a:pPr rtl="0"/>
            <a:r>
              <a:rPr lang="fr-FR" b="1" baseline="0" dirty="0" smtClean="0"/>
              <a:t>Lien n°2 </a:t>
            </a:r>
            <a:r>
              <a:rPr lang="fr-FR" b="0" baseline="0" dirty="0" smtClean="0"/>
              <a:t>: verbes d’action à classer.</a:t>
            </a:r>
          </a:p>
          <a:p>
            <a:pPr rtl="0"/>
            <a:r>
              <a:rPr lang="fr-FR" b="1" baseline="0" dirty="0" smtClean="0"/>
              <a:t>Stratégie</a:t>
            </a:r>
            <a:r>
              <a:rPr lang="fr-FR" b="0" baseline="0" dirty="0" smtClean="0"/>
              <a:t>: document de travail.</a:t>
            </a:r>
          </a:p>
          <a:p>
            <a:endParaRPr lang="ar-DZ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46385-E814-489B-B69D-D03C799EDEFB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62734-7D46-42D5-B5DD-46CF1D4EB561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D1DB-ECE9-49B4-AE2F-C8355B7FBDC2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16899-0DA4-4873-BA25-C884F79882BA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7239000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2"/>
            <a:ext cx="8763000" cy="46481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676400" y="1348565"/>
            <a:ext cx="7239000" cy="381000"/>
          </a:xfrm>
        </p:spPr>
        <p:txBody>
          <a:bodyPr anchor="ctr">
            <a:noAutofit/>
          </a:bodyPr>
          <a:lstStyle>
            <a:lvl1pPr>
              <a:buNone/>
              <a:defRPr sz="2400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3EBA5-535E-47C5-8CC2-E4DC9106CD1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229EC-43FF-4A02-B5E8-90D2D8E8359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5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D7BC-7A9F-41A8-924F-94A59FEE9C00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049B-0BE8-4577-B32A-AC5DFCF13DC7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BFD7-0098-4434-BF67-C94EB9DE7B3D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88CB1-A68A-4963-B312-758936059EF5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8672-CD44-457D-A14C-D7381F347264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6AA9-900A-4545-9DE6-F1FB2EE5A17C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AC5E-D554-42BE-92A7-80CE756A694E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AFDA-49F9-4DC2-931D-45E710AE0494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1A13B-ABED-45DE-B57F-4F5B0B6487D3}" type="datetime1">
              <a:rPr lang="fr-FR" smtClean="0"/>
              <a:pPr/>
              <a:t>08/07/2018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Didactique du F.L.E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Didactique%20%20%20lien/verbes%20d'action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documents/N&#176;2%20verbes%20d'action.docx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3%20Taxonomie%20de%20BLOOM.doc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4%20S.doc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documents/N&#176;5%20M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6%20A.doc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7%20RT.doc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8.mp4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hyperlink" Target="documents/N&#176;%209.mp4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10.phase%20comp%20et%20prod.docx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11.Manuel%204%20AM.pdf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12.%20lecture%20.docx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documents/N&#176;11.Manuel%204%20AM.pdf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Didactique%20%20%20lien/verbes%20d'action.docx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documents/N&#176;11.Manuel%204%20AM.pdf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%2023%20pourquoi%20les%20ressources.docx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%2015.S&#233;ance%20de%20langue.docx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11.Manuel%204%20AM.pdf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hyperlink" Target="http://4vector.com/free-vector/time-temps-100179" TargetMode="External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18.%20Solution%20concepts%20.doc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hyperlink" Target="documents/N&#176;19.Guide%20.doc" TargetMode="External"/><Relationship Id="rId4" Type="http://schemas.openxmlformats.org/officeDocument/2006/relationships/hyperlink" Target="documents/N&#176;%2017.concepts.docx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%2020.anticip&#233;e%20int&#233;gr&#233;e%20et%20diff&#233;r&#233;e.docx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21.%20fiche%20rem&#233;diation.docx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hyperlink" Target="documents/N&#176;22.d&#233;marches%20rem&#233;diation.doc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documents/N&#176;1%20approches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0BF899E-5B7B-49D5-982A-90A4DA47C528}"/>
              </a:ext>
            </a:extLst>
          </p:cNvPr>
          <p:cNvSpPr/>
          <p:nvPr/>
        </p:nvSpPr>
        <p:spPr>
          <a:xfrm>
            <a:off x="736373" y="1916832"/>
            <a:ext cx="7858179" cy="178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 b="1" dirty="0" smtClean="0">
              <a:solidFill>
                <a:schemeClr val="tx1"/>
              </a:solidFill>
            </a:endParaRPr>
          </a:p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Formation </a:t>
            </a:r>
            <a:r>
              <a:rPr lang="fr-FR" sz="3200" b="1" dirty="0" smtClean="0">
                <a:solidFill>
                  <a:schemeClr val="tx1"/>
                </a:solidFill>
              </a:rPr>
              <a:t>préparatoire des enseignants pendant le stage </a:t>
            </a:r>
            <a:r>
              <a:rPr lang="fr-FR" sz="3200" b="1" dirty="0" smtClean="0">
                <a:solidFill>
                  <a:schemeClr val="tx1"/>
                </a:solidFill>
              </a:rPr>
              <a:t>expérimental</a:t>
            </a:r>
          </a:p>
          <a:p>
            <a:pPr algn="ctr"/>
            <a:r>
              <a:rPr lang="fr-FR" sz="3200" b="1" dirty="0">
                <a:solidFill>
                  <a:schemeClr val="tx1"/>
                </a:solidFill>
              </a:rPr>
              <a:t>1</a:t>
            </a:r>
            <a:r>
              <a:rPr lang="fr-FR" sz="3200" b="1" baseline="30000" dirty="0">
                <a:solidFill>
                  <a:schemeClr val="tx1"/>
                </a:solidFill>
              </a:rPr>
              <a:t>ère</a:t>
            </a:r>
            <a:r>
              <a:rPr lang="fr-FR" sz="3200" b="1" dirty="0">
                <a:solidFill>
                  <a:schemeClr val="tx1"/>
                </a:solidFill>
              </a:rPr>
              <a:t> session</a:t>
            </a:r>
          </a:p>
          <a:p>
            <a:pPr algn="ctr"/>
            <a:endParaRPr lang="fr-FR" sz="3200" b="1" dirty="0" smtClean="0">
              <a:solidFill>
                <a:schemeClr val="tx1"/>
              </a:solidFill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xmlns="" id="{E901D3E9-7B94-41D2-B313-FCB9AF29355F}"/>
              </a:ext>
            </a:extLst>
          </p:cNvPr>
          <p:cNvSpPr/>
          <p:nvPr/>
        </p:nvSpPr>
        <p:spPr>
          <a:xfrm>
            <a:off x="1571604" y="4149080"/>
            <a:ext cx="6286544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r-FR" sz="3200" b="1" dirty="0" smtClean="0">
                <a:solidFill>
                  <a:schemeClr val="tx1"/>
                </a:solidFill>
              </a:rPr>
              <a:t>Connaissance professionnelle</a:t>
            </a:r>
          </a:p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 Didactique du F.L.E</a:t>
            </a:r>
            <a:endParaRPr lang="fr-FR" sz="60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153893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642" y="0"/>
            <a:ext cx="1746359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tangle 25"/>
          <p:cNvSpPr/>
          <p:nvPr/>
        </p:nvSpPr>
        <p:spPr>
          <a:xfrm>
            <a:off x="1396891" y="259140"/>
            <a:ext cx="6000750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000" b="1" dirty="0" smtClean="0">
                <a:cs typeface="+mj-cs"/>
              </a:rPr>
              <a:t>République Algérienne démocratique et populaire</a:t>
            </a:r>
            <a:endParaRPr lang="ar-SA" sz="2000" b="1" dirty="0">
              <a:latin typeface="MS Mincho" pitchFamily="49" charset="-128"/>
              <a:ea typeface="MS Mincho" pitchFamily="49" charset="-128"/>
              <a:cs typeface="+mj-cs"/>
            </a:endParaRPr>
          </a:p>
          <a:p>
            <a:pPr algn="ctr" rtl="1"/>
            <a:r>
              <a:rPr lang="fr-FR" sz="2000" b="1" dirty="0" smtClean="0">
                <a:latin typeface="+mj-lt"/>
                <a:ea typeface="MS Mincho" pitchFamily="49" charset="-128"/>
                <a:cs typeface="+mj-cs"/>
              </a:rPr>
              <a:t>Ministère de l’éducation Nationale</a:t>
            </a:r>
            <a:endParaRPr lang="ar-DZ" sz="2000" b="1" dirty="0" smtClean="0">
              <a:latin typeface="+mj-lt"/>
              <a:ea typeface="MS Mincho" pitchFamily="49" charset="-128"/>
              <a:cs typeface="+mj-cs"/>
            </a:endParaRPr>
          </a:p>
          <a:p>
            <a:pPr algn="ctr" rtl="1"/>
            <a:r>
              <a:rPr lang="fr-FR" sz="2000" b="1" dirty="0" smtClean="0">
                <a:latin typeface="+mj-lt"/>
                <a:ea typeface="MS Mincho" pitchFamily="49" charset="-128"/>
              </a:rPr>
              <a:t>Inspection générale de la pédagogie</a:t>
            </a:r>
            <a:endParaRPr lang="fr-FR" sz="2000" dirty="0">
              <a:latin typeface="+mj-lt"/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3534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6369072"/>
          </a:xfrm>
        </p:spPr>
        <p:txBody>
          <a:bodyPr/>
          <a:lstStyle/>
          <a:p>
            <a:pPr algn="l" rtl="0"/>
            <a:r>
              <a:rPr lang="fr-FR" dirty="0" smtClean="0"/>
              <a:t> </a:t>
            </a:r>
            <a:endParaRPr lang="ar-DZ" dirty="0"/>
          </a:p>
        </p:txBody>
      </p:sp>
      <p:sp>
        <p:nvSpPr>
          <p:cNvPr id="4" name="Rounded Rectangle 3"/>
          <p:cNvSpPr/>
          <p:nvPr/>
        </p:nvSpPr>
        <p:spPr>
          <a:xfrm>
            <a:off x="2928926" y="2643182"/>
            <a:ext cx="3286148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2400" dirty="0" smtClean="0"/>
              <a:t>PRATIQUES PEDAGOGIQUES</a:t>
            </a:r>
            <a:endParaRPr lang="ar-DZ" sz="2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572132" y="1857364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V="1">
            <a:off x="2786050" y="1857364"/>
            <a:ext cx="71438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4035421" y="4750603"/>
            <a:ext cx="92948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286380" y="714356"/>
            <a:ext cx="321471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fr-FR" sz="2400" dirty="0" smtClean="0"/>
              <a:t>APPROCHE PAR OBJECTIFS</a:t>
            </a:r>
            <a:endParaRPr lang="ar-DZ" sz="2400" dirty="0"/>
          </a:p>
        </p:txBody>
      </p:sp>
      <p:sp>
        <p:nvSpPr>
          <p:cNvPr id="16" name="Oval 15"/>
          <p:cNvSpPr/>
          <p:nvPr/>
        </p:nvSpPr>
        <p:spPr>
          <a:xfrm>
            <a:off x="714348" y="785794"/>
            <a:ext cx="371477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fr-FR" sz="2400" dirty="0" smtClean="0"/>
              <a:t>APPROCHE PAR CONTENUS</a:t>
            </a:r>
            <a:endParaRPr lang="ar-DZ" sz="2400" dirty="0"/>
          </a:p>
        </p:txBody>
      </p:sp>
      <p:sp>
        <p:nvSpPr>
          <p:cNvPr id="17" name="Oval 16"/>
          <p:cNvSpPr/>
          <p:nvPr/>
        </p:nvSpPr>
        <p:spPr>
          <a:xfrm>
            <a:off x="3000364" y="5286388"/>
            <a:ext cx="342902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fr-FR" sz="2400" dirty="0" smtClean="0"/>
              <a:t>APPROCHE PAR COMPETENCES</a:t>
            </a:r>
            <a:endParaRPr lang="ar-DZ" sz="2400" dirty="0"/>
          </a:p>
        </p:txBody>
      </p:sp>
      <p:pic>
        <p:nvPicPr>
          <p:cNvPr id="13" name="Image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86454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n°02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fr-FR" dirty="0" smtClean="0">
              <a:hlinkClick r:id="rId3" action="ppaction://hlinkfile"/>
            </a:endParaRPr>
          </a:p>
          <a:p>
            <a:pPr algn="ctr">
              <a:buNone/>
            </a:pPr>
            <a:r>
              <a:rPr lang="fr-FR" dirty="0" smtClean="0">
                <a:hlinkClick r:id="rId4" action="ppaction://hlinkfile"/>
              </a:rPr>
              <a:t>Les verbes </a:t>
            </a:r>
            <a:r>
              <a:rPr lang="fr-FR" dirty="0" smtClean="0"/>
              <a:t>d’action</a:t>
            </a:r>
          </a:p>
          <a:p>
            <a:endParaRPr lang="ar-DZ" dirty="0"/>
          </a:p>
        </p:txBody>
      </p:sp>
      <p:pic>
        <p:nvPicPr>
          <p:cNvPr id="6" name="Image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643578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n°03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  </a:t>
            </a:r>
            <a:endParaRPr lang="en-US" dirty="0" smtClean="0"/>
          </a:p>
          <a:p>
            <a:pPr algn="ctr">
              <a:buNone/>
            </a:pPr>
            <a:r>
              <a:rPr lang="fr-FR" dirty="0" smtClean="0">
                <a:hlinkClick r:id="rId3" action="ppaction://hlinkfile"/>
              </a:rPr>
              <a:t>La taxonomie </a:t>
            </a:r>
            <a:r>
              <a:rPr lang="fr-FR" dirty="0" smtClean="0"/>
              <a:t>de Bloom</a:t>
            </a:r>
            <a:endParaRPr lang="ar-DZ" dirty="0" smtClean="0"/>
          </a:p>
          <a:p>
            <a:endParaRPr lang="ar-DZ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9" name="Image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5572140"/>
            <a:ext cx="969778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 2</a:t>
            </a:r>
            <a:r>
              <a:rPr lang="fr-FR" sz="4000" baseline="30000" dirty="0" smtClean="0">
                <a:cs typeface="+mj-cs"/>
              </a:rPr>
              <a:t>ème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 de la séance: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Discriminer les différentes caractéristiques des objectifs pédagogiques. </a:t>
            </a:r>
            <a:endParaRPr lang="ar-DZ" b="1" u="sng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Feedback</a:t>
            </a:r>
            <a:br>
              <a:rPr lang="fr-FR" dirty="0" smtClean="0"/>
            </a:b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 smtClean="0"/>
          </a:p>
          <a:p>
            <a:endParaRPr lang="ar-DZ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5328" y="2390995"/>
            <a:ext cx="5857143" cy="3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5643578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b="1" dirty="0" smtClean="0"/>
              <a:t>  </a:t>
            </a:r>
            <a:r>
              <a:rPr lang="fr-FR" sz="8800" b="1" dirty="0" smtClean="0">
                <a:solidFill>
                  <a:srgbClr val="FF0000"/>
                </a:solidFill>
              </a:rPr>
              <a:t>S</a:t>
            </a:r>
            <a:r>
              <a:rPr lang="fr-FR" sz="8800" b="1" dirty="0" smtClean="0">
                <a:solidFill>
                  <a:srgbClr val="00B050"/>
                </a:solidFill>
              </a:rPr>
              <a:t>M</a:t>
            </a:r>
            <a:r>
              <a:rPr lang="fr-FR" sz="8800" b="1" dirty="0" smtClean="0">
                <a:solidFill>
                  <a:srgbClr val="FFFF00"/>
                </a:solidFill>
              </a:rPr>
              <a:t>A</a:t>
            </a:r>
            <a:r>
              <a:rPr lang="fr-FR" sz="8800" b="1" dirty="0" smtClean="0">
                <a:solidFill>
                  <a:srgbClr val="7030A0"/>
                </a:solidFill>
              </a:rPr>
              <a:t>R</a:t>
            </a:r>
            <a:r>
              <a:rPr lang="fr-FR" sz="8800" b="1" dirty="0" smtClean="0">
                <a:solidFill>
                  <a:srgbClr val="C00000"/>
                </a:solidFill>
              </a:rPr>
              <a:t>T</a:t>
            </a:r>
          </a:p>
          <a:p>
            <a:pPr>
              <a:buNone/>
            </a:pPr>
            <a:endParaRPr lang="fr-FR" sz="12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ar-DZ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n°04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Les objectifs pédagogiques</a:t>
            </a:r>
          </a:p>
          <a:p>
            <a:pPr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b="1" dirty="0" smtClean="0"/>
              <a:t>      </a:t>
            </a:r>
            <a:r>
              <a:rPr lang="fr-FR" sz="8800" b="1" dirty="0" smtClean="0">
                <a:solidFill>
                  <a:srgbClr val="FF0000"/>
                </a:solidFill>
                <a:hlinkClick r:id="rId3" action="ppaction://hlinkfile"/>
              </a:rPr>
              <a:t>S</a:t>
            </a:r>
            <a:r>
              <a:rPr lang="fr-FR" sz="8800" b="1" dirty="0" smtClean="0">
                <a:solidFill>
                  <a:srgbClr val="FF0000"/>
                </a:solidFill>
              </a:rPr>
              <a:t>       </a:t>
            </a:r>
            <a:r>
              <a:rPr lang="fr-FR" sz="8800" b="1" dirty="0" smtClean="0">
                <a:solidFill>
                  <a:srgbClr val="00B050"/>
                </a:solidFill>
                <a:hlinkClick r:id="rId4" action="ppaction://hlinkfile"/>
              </a:rPr>
              <a:t>M</a:t>
            </a:r>
            <a:endParaRPr lang="fr-FR" sz="88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ar-DZ" dirty="0"/>
          </a:p>
        </p:txBody>
      </p:sp>
      <p:pic>
        <p:nvPicPr>
          <p:cNvPr id="6" name="Image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643578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n°05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Les objectifs pédagogiques</a:t>
            </a:r>
          </a:p>
          <a:p>
            <a:pPr algn="ctr"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sz="9600" b="1" dirty="0" smtClean="0">
                <a:solidFill>
                  <a:srgbClr val="FFFF00"/>
                </a:solidFill>
                <a:hlinkClick r:id="rId3" action="ppaction://hlinkfile"/>
              </a:rPr>
              <a:t>A</a:t>
            </a:r>
            <a:endParaRPr lang="fr-FR" sz="9600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ar-DZ" dirty="0"/>
          </a:p>
        </p:txBody>
      </p:sp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857892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n°06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Les objectifs pédagogiques</a:t>
            </a:r>
          </a:p>
          <a:p>
            <a:pPr algn="ctr"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sz="9600" b="1" dirty="0" smtClean="0">
                <a:solidFill>
                  <a:srgbClr val="7030A0"/>
                </a:solidFill>
                <a:hlinkClick r:id="rId3" action="ppaction://hlinkfile"/>
              </a:rPr>
              <a:t>R</a:t>
            </a:r>
            <a:r>
              <a:rPr lang="fr-FR" sz="9600" b="1" dirty="0" smtClean="0">
                <a:solidFill>
                  <a:srgbClr val="C00000"/>
                </a:solidFill>
                <a:hlinkClick r:id="rId3" action="ppaction://hlinkfile"/>
              </a:rPr>
              <a:t>T</a:t>
            </a:r>
            <a:endParaRPr lang="fr-FR" sz="9600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ar-DZ" dirty="0"/>
          </a:p>
        </p:txBody>
      </p:sp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715016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 1</a:t>
            </a:r>
            <a:r>
              <a:rPr lang="fr-FR" sz="4000" baseline="30000" dirty="0" smtClean="0">
                <a:cs typeface="+mj-cs"/>
              </a:rPr>
              <a:t>ère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Didactique</a:t>
            </a: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3</a:t>
            </a:r>
            <a:r>
              <a:rPr lang="fr-FR" sz="4000" baseline="30000" dirty="0" smtClean="0">
                <a:cs typeface="+mj-cs"/>
              </a:rPr>
              <a:t>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Objectifs de la séance:</a:t>
            </a:r>
          </a:p>
          <a:p>
            <a:pPr>
              <a:buNone/>
            </a:pPr>
            <a:r>
              <a:rPr lang="fr-FR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distinguer l’oral en réception de l’oral en production.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confectionner une fiche de l’oral en réception,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confectionner une fiche de l’oral en production.</a:t>
            </a:r>
            <a:endParaRPr lang="ar-DZ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latin typeface="Candara" pitchFamily="34" charset="0"/>
            </a:endParaRPr>
          </a:p>
          <a:p>
            <a:endParaRPr lang="en-GB" dirty="0">
              <a:latin typeface="Candara" pitchFamily="34" charset="0"/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214282" y="1571612"/>
            <a:ext cx="2590800" cy="3962400"/>
          </a:xfrm>
          <a:prstGeom prst="rightArrowCallout">
            <a:avLst/>
          </a:prstGeom>
          <a:solidFill>
            <a:schemeClr val="accent2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prstClr val="white"/>
                </a:solidFill>
                <a:latin typeface="Candara" pitchFamily="34" charset="0"/>
              </a:rPr>
              <a:t>Complète</a:t>
            </a:r>
            <a:r>
              <a:rPr lang="en-US" sz="2400" dirty="0" smtClean="0">
                <a:solidFill>
                  <a:prstClr val="white"/>
                </a:solidFill>
                <a:latin typeface="Candara" pitchFamily="34" charset="0"/>
              </a:rPr>
              <a:t> le tableau</a:t>
            </a:r>
            <a:endParaRPr lang="en-GB" sz="2400" dirty="0">
              <a:solidFill>
                <a:prstClr val="white"/>
              </a:solidFill>
              <a:latin typeface="Candara" pitchFamily="34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33911"/>
              </p:ext>
            </p:extLst>
          </p:nvPr>
        </p:nvGraphicFramePr>
        <p:xfrm>
          <a:off x="2786050" y="2285993"/>
          <a:ext cx="6096000" cy="30232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1285884"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K</a:t>
                      </a:r>
                      <a:endParaRPr lang="ar-DZ" sz="1600" b="1" dirty="0" smtClean="0">
                        <a:cs typeface="sultan - free" pitchFamily="2" charset="-78"/>
                      </a:endParaRPr>
                    </a:p>
                    <a:p>
                      <a:pPr algn="ctr" rtl="0"/>
                      <a:r>
                        <a:rPr lang="fr-FR" sz="1200" dirty="0" smtClean="0">
                          <a:cs typeface="sultan - free" pitchFamily="2" charset="-78"/>
                        </a:rPr>
                        <a:t>Ce que je sais  sur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l’oral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w</a:t>
                      </a:r>
                    </a:p>
                    <a:p>
                      <a:pPr algn="ctr" rtl="0"/>
                      <a:r>
                        <a:rPr lang="fr-FR" sz="1200" dirty="0" smtClean="0">
                          <a:cs typeface="sultan - free" pitchFamily="2" charset="-78"/>
                        </a:rPr>
                        <a:t>Ce que j’aimerais  savoir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sur l’oral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L</a:t>
                      </a:r>
                    </a:p>
                    <a:p>
                      <a:pPr algn="ctr" rtl="0"/>
                      <a:r>
                        <a:rPr lang="fr-FR" sz="1200" dirty="0" smtClean="0">
                          <a:cs typeface="sultan - free" pitchFamily="2" charset="-78"/>
                        </a:rPr>
                        <a:t>Ce que j’ai appris.</a:t>
                      </a:r>
                      <a:endParaRPr lang="fr-FR" sz="28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" name="Image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643578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b="1" u="sng" dirty="0" smtClean="0"/>
              <a:t>Tâche n°07</a:t>
            </a:r>
            <a:endParaRPr lang="fr-FR" b="1" u="sng" dirty="0"/>
          </a:p>
          <a:p>
            <a:pPr marL="0" indent="0" algn="ctr">
              <a:buNone/>
            </a:pPr>
            <a:endParaRPr lang="fr-FR" b="1" u="sng" dirty="0" smtClean="0"/>
          </a:p>
          <a:p>
            <a:pPr marL="0" indent="0" algn="ctr">
              <a:buNone/>
            </a:pPr>
            <a:r>
              <a:rPr lang="fr-FR" dirty="0" smtClean="0"/>
              <a:t>Quel est le support adéquat à </a:t>
            </a:r>
            <a:r>
              <a:rPr lang="fr-FR" dirty="0" smtClean="0">
                <a:hlinkClick r:id="rId3" action="ppaction://hlinkfile"/>
              </a:rPr>
              <a:t>l’oral </a:t>
            </a:r>
            <a:r>
              <a:rPr lang="fr-FR" dirty="0" smtClean="0"/>
              <a:t>en </a:t>
            </a:r>
            <a:r>
              <a:rPr lang="fr-FR" dirty="0" smtClean="0">
                <a:hlinkClick r:id="rId4" action="ppaction://hlinkfile"/>
              </a:rPr>
              <a:t>réception</a:t>
            </a:r>
            <a:r>
              <a:rPr lang="fr-FR" dirty="0" smtClean="0"/>
              <a:t> et celui ( adéquat) à l’oral en production?</a:t>
            </a:r>
            <a:endParaRPr lang="ar-DZ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5500702"/>
            <a:ext cx="969778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18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6369072"/>
          </a:xfrm>
        </p:spPr>
        <p:txBody>
          <a:bodyPr/>
          <a:lstStyle/>
          <a:p>
            <a:pPr algn="l" rtl="0"/>
            <a:r>
              <a:rPr lang="fr-FR" dirty="0" smtClean="0"/>
              <a:t> </a:t>
            </a:r>
            <a:endParaRPr lang="ar-DZ" dirty="0"/>
          </a:p>
        </p:txBody>
      </p:sp>
      <p:sp>
        <p:nvSpPr>
          <p:cNvPr id="4" name="Rounded Rectangle 3"/>
          <p:cNvSpPr/>
          <p:nvPr/>
        </p:nvSpPr>
        <p:spPr>
          <a:xfrm>
            <a:off x="2643174" y="214290"/>
            <a:ext cx="3286148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3200" b="1" dirty="0" smtClean="0">
                <a:solidFill>
                  <a:prstClr val="white"/>
                </a:solidFill>
              </a:rPr>
              <a:t>Oral </a:t>
            </a:r>
            <a:endParaRPr lang="ar-DZ" sz="3200" b="1" dirty="0">
              <a:solidFill>
                <a:prstClr val="white"/>
              </a:solidFill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 rot="10800000" flipV="1">
            <a:off x="1285852" y="1714488"/>
            <a:ext cx="1714512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5715008" y="1714488"/>
            <a:ext cx="185738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à coins arrondis 21"/>
          <p:cNvSpPr/>
          <p:nvPr/>
        </p:nvSpPr>
        <p:spPr>
          <a:xfrm>
            <a:off x="571472" y="3000372"/>
            <a:ext cx="185738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R</a:t>
            </a:r>
            <a:r>
              <a:rPr lang="fr-FR" sz="2400" b="1" dirty="0" smtClean="0"/>
              <a:t>éception</a:t>
            </a:r>
            <a:endParaRPr lang="fr-FR" b="1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6715140" y="2643182"/>
            <a:ext cx="185738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Production</a:t>
            </a:r>
            <a:endParaRPr lang="fr-FR" sz="2400" b="1" dirty="0"/>
          </a:p>
        </p:txBody>
      </p:sp>
      <p:cxnSp>
        <p:nvCxnSpPr>
          <p:cNvPr id="27" name="Connecteur droit avec flèche 26"/>
          <p:cNvCxnSpPr>
            <a:stCxn id="22" idx="2"/>
          </p:cNvCxnSpPr>
          <p:nvPr/>
        </p:nvCxnSpPr>
        <p:spPr>
          <a:xfrm rot="5400000">
            <a:off x="1028672" y="4314828"/>
            <a:ext cx="87155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rot="5400000">
            <a:off x="7287438" y="4071148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à coins arrondis 28"/>
          <p:cNvSpPr/>
          <p:nvPr/>
        </p:nvSpPr>
        <p:spPr>
          <a:xfrm>
            <a:off x="571472" y="4786322"/>
            <a:ext cx="200026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/>
              <a:t>vidéos</a:t>
            </a:r>
            <a:endParaRPr lang="fr-FR" sz="3200" b="1" dirty="0"/>
          </a:p>
        </p:txBody>
      </p:sp>
      <p:sp>
        <p:nvSpPr>
          <p:cNvPr id="30" name="Rectangle à coins arrondis 29"/>
          <p:cNvSpPr/>
          <p:nvPr/>
        </p:nvSpPr>
        <p:spPr>
          <a:xfrm>
            <a:off x="6929454" y="4572008"/>
            <a:ext cx="178595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visuels</a:t>
            </a:r>
            <a:endParaRPr lang="fr-FR" sz="2800" b="1" dirty="0"/>
          </a:p>
        </p:txBody>
      </p:sp>
      <p:cxnSp>
        <p:nvCxnSpPr>
          <p:cNvPr id="32" name="Connecteur droit avec flèche 31"/>
          <p:cNvCxnSpPr/>
          <p:nvPr/>
        </p:nvCxnSpPr>
        <p:spPr>
          <a:xfrm>
            <a:off x="2428860" y="3357562"/>
            <a:ext cx="421484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24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19" name="Image 1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13039"/>
            <a:ext cx="935665" cy="94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638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7310" y="470347"/>
            <a:ext cx="7239000" cy="1020762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Tâche n°08 </a:t>
            </a:r>
            <a:br>
              <a:rPr lang="fr-FR" b="1" dirty="0" smtClean="0"/>
            </a:b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0500" y="980728"/>
            <a:ext cx="8763000" cy="4648198"/>
          </a:xfrm>
        </p:spPr>
        <p:txBody>
          <a:bodyPr/>
          <a:lstStyle/>
          <a:p>
            <a:pPr algn="ctr"/>
            <a:endParaRPr lang="fr-FR" dirty="0" smtClean="0"/>
          </a:p>
          <a:p>
            <a:pPr algn="ctr">
              <a:buNone/>
            </a:pP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1057244" y="2080690"/>
            <a:ext cx="6899132" cy="2491318"/>
          </a:xfrm>
        </p:spPr>
        <p:txBody>
          <a:bodyPr/>
          <a:lstStyle/>
          <a:p>
            <a:r>
              <a:rPr lang="fr-FR" sz="3200" dirty="0" smtClean="0">
                <a:latin typeface="+mn-lt"/>
              </a:rPr>
              <a:t>À partir des étapes données dans le </a:t>
            </a:r>
            <a:r>
              <a:rPr lang="fr-FR" sz="3200" dirty="0" smtClean="0">
                <a:latin typeface="+mn-lt"/>
                <a:hlinkClick r:id="rId3" action="ppaction://hlinkfile"/>
              </a:rPr>
              <a:t>désordre</a:t>
            </a:r>
            <a:r>
              <a:rPr lang="fr-FR" sz="3200" dirty="0" smtClean="0">
                <a:latin typeface="+mn-lt"/>
              </a:rPr>
              <a:t> , retrouve les démarches de l’oral en réception et l’oral en production en précisant les objectifs d’apprentissage de chaque séance.</a:t>
            </a:r>
            <a:endParaRPr lang="ar-DZ" sz="3200" dirty="0">
              <a:latin typeface="+mn-lt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Image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715016"/>
            <a:ext cx="969778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Tâche n°09</a:t>
            </a:r>
          </a:p>
          <a:p>
            <a:pPr algn="ctr">
              <a:buNone/>
            </a:pPr>
            <a:r>
              <a:rPr lang="fr-FR" dirty="0" smtClean="0"/>
              <a:t>Confectionne des fiches de l’oral en réception et l’oral en production.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Imag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786454"/>
            <a:ext cx="969778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43050"/>
            <a:ext cx="8763000" cy="4648198"/>
          </a:xfrm>
        </p:spPr>
        <p:txBody>
          <a:bodyPr/>
          <a:lstStyle/>
          <a:p>
            <a:endParaRPr lang="en-GB" dirty="0">
              <a:latin typeface="Candara" pitchFamily="34" charset="0"/>
            </a:endParaRPr>
          </a:p>
          <a:p>
            <a:endParaRPr lang="en-GB" dirty="0">
              <a:latin typeface="Candara" pitchFamily="34" charset="0"/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214282" y="1571612"/>
            <a:ext cx="2590800" cy="3962400"/>
          </a:xfrm>
          <a:prstGeom prst="rightArrowCallout">
            <a:avLst/>
          </a:prstGeom>
          <a:solidFill>
            <a:schemeClr val="accent2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prstClr val="white"/>
                </a:solidFill>
                <a:latin typeface="Candara" pitchFamily="34" charset="0"/>
              </a:rPr>
              <a:t>Complète</a:t>
            </a:r>
            <a:r>
              <a:rPr lang="en-US" sz="2400" dirty="0" smtClean="0">
                <a:solidFill>
                  <a:prstClr val="white"/>
                </a:solidFill>
                <a:latin typeface="Candara" pitchFamily="34" charset="0"/>
              </a:rPr>
              <a:t> le tableau</a:t>
            </a:r>
            <a:endParaRPr lang="en-GB" sz="2400" dirty="0">
              <a:solidFill>
                <a:prstClr val="white"/>
              </a:solidFill>
              <a:latin typeface="Candara" pitchFamily="34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858178"/>
              </p:ext>
            </p:extLst>
          </p:nvPr>
        </p:nvGraphicFramePr>
        <p:xfrm>
          <a:off x="2786050" y="2500306"/>
          <a:ext cx="6096000" cy="2451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714380"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K</a:t>
                      </a:r>
                      <a:endParaRPr lang="ar-DZ" sz="1600" b="1" dirty="0" smtClean="0">
                        <a:cs typeface="sultan - free" pitchFamily="2" charset="-78"/>
                      </a:endParaRP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je sais  sur 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l’oral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w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j’aimerais  savoir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sur l’oral</a:t>
                      </a:r>
                      <a:r>
                        <a:rPr lang="fr-FR" sz="1200" dirty="0" smtClean="0">
                          <a:cs typeface="sultan - free" pitchFamily="2" charset="-78"/>
                        </a:rPr>
                        <a:t>?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L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 appris</a:t>
                      </a:r>
                      <a:endParaRPr lang="fr-FR" sz="2800" dirty="0">
                        <a:cs typeface="sultan - free" pitchFamily="2" charset="-78"/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Image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643578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1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 4</a:t>
            </a:r>
            <a:r>
              <a:rPr lang="fr-FR" sz="4000" baseline="30000" dirty="0" smtClean="0">
                <a:cs typeface="+mj-cs"/>
              </a:rPr>
              <a:t>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Objectifs de la séance: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Identifier les étapes de la compréhension de l’écrit.   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Confectionner une fiche de compréhension de l’écrit.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Brise glace </a:t>
            </a:r>
            <a:endParaRPr lang="ar-DZ" dirty="0">
              <a:solidFill>
                <a:srgbClr val="FF0000"/>
              </a:solidFill>
            </a:endParaRPr>
          </a:p>
        </p:txBody>
      </p:sp>
      <p:pic>
        <p:nvPicPr>
          <p:cNvPr id="97284" name="Picture 4" descr="Résultat de recherche d'images pour &quot;ice breaker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500174"/>
            <a:ext cx="4714908" cy="3071834"/>
          </a:xfrm>
          <a:prstGeom prst="rect">
            <a:avLst/>
          </a:prstGeom>
          <a:noFill/>
        </p:spPr>
      </p:pic>
      <p:pic>
        <p:nvPicPr>
          <p:cNvPr id="6" name="Imag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286388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Feedback</a:t>
            </a:r>
            <a:br>
              <a:rPr lang="fr-FR" dirty="0" smtClean="0"/>
            </a:b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 smtClean="0"/>
          </a:p>
          <a:p>
            <a:endParaRPr lang="ar-DZ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785926"/>
            <a:ext cx="5857143" cy="3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286388"/>
            <a:ext cx="944703" cy="90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Tâche n°10</a:t>
            </a:r>
          </a:p>
          <a:p>
            <a:pPr algn="ctr"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dirty="0" smtClean="0"/>
              <a:t>Rédige  des objectifs pour la compréhension de l’écrit.</a:t>
            </a:r>
          </a:p>
          <a:p>
            <a:pPr algn="ctr">
              <a:buNone/>
            </a:pPr>
            <a:r>
              <a:rPr lang="fr-FR" dirty="0" smtClean="0"/>
              <a:t>Texte: «  Le littoral algérien »</a:t>
            </a:r>
          </a:p>
          <a:p>
            <a:pPr algn="ctr">
              <a:buNone/>
            </a:pPr>
            <a:r>
              <a:rPr lang="fr-FR" dirty="0" smtClean="0">
                <a:hlinkClick r:id="rId3" action="ppaction://hlinkfile"/>
              </a:rPr>
              <a:t>Page 144.</a:t>
            </a:r>
            <a:endParaRPr lang="fr-FR" dirty="0" smtClean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Imag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500702"/>
            <a:ext cx="884718" cy="88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b="1" dirty="0" smtClean="0"/>
              <a:t>Tâche n°:11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600200"/>
            <a:ext cx="8229600" cy="4525963"/>
          </a:xfrm>
        </p:spPr>
        <p:txBody>
          <a:bodyPr/>
          <a:lstStyle/>
          <a:p>
            <a:endParaRPr lang="fr-FR" dirty="0" smtClean="0">
              <a:cs typeface="+mj-cs"/>
            </a:endParaRPr>
          </a:p>
          <a:p>
            <a:pPr algn="ctr">
              <a:buNone/>
            </a:pPr>
            <a:endParaRPr lang="fr-FR" sz="3600" b="1" dirty="0"/>
          </a:p>
          <a:p>
            <a:pPr algn="ctr">
              <a:buNone/>
            </a:pPr>
            <a:r>
              <a:rPr lang="fr-FR" dirty="0" smtClean="0"/>
              <a:t>Retrouve </a:t>
            </a:r>
            <a:r>
              <a:rPr lang="fr-FR" dirty="0" smtClean="0">
                <a:hlinkClick r:id="rId3" action="ppaction://hlinkfile"/>
              </a:rPr>
              <a:t>les étapes </a:t>
            </a:r>
            <a:r>
              <a:rPr lang="fr-FR" dirty="0" smtClean="0"/>
              <a:t>de la compréhension de l’écrit pour </a:t>
            </a:r>
            <a:r>
              <a:rPr lang="fr-FR" dirty="0" smtClean="0">
                <a:hlinkClick r:id="rId4" action="ppaction://hlinkfile"/>
              </a:rPr>
              <a:t>le texte </a:t>
            </a:r>
            <a:r>
              <a:rPr lang="fr-FR" dirty="0" smtClean="0"/>
              <a:t>le littoral algérien page 144</a:t>
            </a:r>
            <a:r>
              <a:rPr lang="fr-FR" b="1" dirty="0" smtClean="0"/>
              <a:t>.</a:t>
            </a:r>
          </a:p>
          <a:p>
            <a:pPr algn="ctr">
              <a:buNone/>
            </a:pPr>
            <a:endParaRPr lang="fr-FR" dirty="0" smtClean="0">
              <a:cs typeface="+mj-cs"/>
            </a:endParaRPr>
          </a:p>
          <a:p>
            <a:endParaRPr lang="fr-FR" dirty="0" smtClean="0">
              <a:cs typeface="+mj-cs"/>
            </a:endParaRPr>
          </a:p>
          <a:p>
            <a:endParaRPr lang="ar-DZ" dirty="0">
              <a:cs typeface="+mj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32</a:t>
            </a:fld>
            <a:endParaRPr lang="fr-BE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10" name="Image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5715016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n°12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fr-FR" dirty="0" smtClean="0">
              <a:hlinkClick r:id="rId3" action="ppaction://hlinkfile"/>
            </a:endParaRPr>
          </a:p>
          <a:p>
            <a:pPr algn="ctr">
              <a:buNone/>
            </a:pPr>
            <a:r>
              <a:rPr lang="fr-FR" dirty="0" smtClean="0"/>
              <a:t>En t’appuyant sur les étapes de la démarche que tu viens d’ ordonner, élabore une fiche de compréhension de l’écrit pour le texte  «  la nature et l’homme » page 18 </a:t>
            </a:r>
          </a:p>
          <a:p>
            <a:pPr algn="ctr">
              <a:buNone/>
            </a:pPr>
            <a:r>
              <a:rPr lang="fr-FR" dirty="0" smtClean="0"/>
              <a:t>du </a:t>
            </a:r>
            <a:r>
              <a:rPr lang="fr-FR" dirty="0" smtClean="0">
                <a:hlinkClick r:id="rId4" action="ppaction://hlinkfile"/>
              </a:rPr>
              <a:t>manuel 4</a:t>
            </a:r>
            <a:r>
              <a:rPr lang="fr-FR" baseline="30000" dirty="0" smtClean="0">
                <a:hlinkClick r:id="rId4" action="ppaction://hlinkfile"/>
              </a:rPr>
              <a:t>e</a:t>
            </a:r>
            <a:r>
              <a:rPr lang="fr-FR" dirty="0" smtClean="0">
                <a:hlinkClick r:id="rId4" action="ppaction://hlinkfile"/>
              </a:rPr>
              <a:t> AM </a:t>
            </a:r>
            <a:endParaRPr lang="fr-FR" dirty="0" smtClean="0"/>
          </a:p>
          <a:p>
            <a:endParaRPr lang="ar-DZ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33</a:t>
            </a:fld>
            <a:endParaRPr lang="fr-BE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10" name="Image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564357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 5</a:t>
            </a:r>
            <a:r>
              <a:rPr lang="fr-FR" sz="4000" baseline="30000" dirty="0" smtClean="0">
                <a:cs typeface="+mj-cs"/>
              </a:rPr>
              <a:t>ème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b="1" dirty="0" smtClean="0"/>
          </a:p>
          <a:p>
            <a:pPr>
              <a:buNone/>
            </a:pPr>
            <a:r>
              <a:rPr lang="fr-FR" b="1" dirty="0" smtClean="0"/>
              <a:t>Objectifs: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Se servir des outils de langue pour travailler la compétence de communication</a:t>
            </a:r>
            <a:r>
              <a:rPr lang="fr-FR" b="1" dirty="0" smtClean="0"/>
              <a:t>.</a:t>
            </a:r>
            <a:endParaRPr lang="fr-FR" dirty="0" smtClean="0"/>
          </a:p>
          <a:p>
            <a:pPr>
              <a:buNone/>
            </a:pPr>
            <a:r>
              <a:rPr lang="fr-FR" b="1" dirty="0" smtClean="0"/>
              <a:t> 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Tâche n°13</a:t>
            </a:r>
          </a:p>
          <a:p>
            <a:pPr algn="ctr"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b="1" dirty="0" smtClean="0"/>
              <a:t>Pourquoi enseigne-t-on </a:t>
            </a:r>
            <a:r>
              <a:rPr lang="fr-FR" b="1" dirty="0" smtClean="0">
                <a:hlinkClick r:id="rId3" action="ppaction://hlinkfile"/>
              </a:rPr>
              <a:t>les ressources </a:t>
            </a:r>
            <a:r>
              <a:rPr lang="fr-FR" b="1" dirty="0" smtClean="0"/>
              <a:t>linguistiques? 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Imag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5715016"/>
            <a:ext cx="884718" cy="88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Tâche n°14</a:t>
            </a:r>
          </a:p>
          <a:p>
            <a:pPr>
              <a:buNone/>
            </a:pPr>
            <a:r>
              <a:rPr lang="fr-FR" dirty="0" smtClean="0"/>
              <a:t> Expliquez </a:t>
            </a:r>
            <a:r>
              <a:rPr lang="fr-FR" dirty="0" smtClean="0">
                <a:hlinkClick r:id="rId3" action="ppaction://hlinkfile"/>
              </a:rPr>
              <a:t>l’objectif</a:t>
            </a:r>
            <a:r>
              <a:rPr lang="fr-FR" dirty="0" smtClean="0"/>
              <a:t>  de chaque  phase d’une séance de langue.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Imag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715016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Tâche n°15</a:t>
            </a:r>
          </a:p>
          <a:p>
            <a:pPr>
              <a:buNone/>
            </a:pPr>
            <a:r>
              <a:rPr lang="fr-FR" dirty="0" smtClean="0"/>
              <a:t>En t’appuyant sur l’un des  supports des pages 21,23 et 27 du </a:t>
            </a:r>
            <a:r>
              <a:rPr lang="fr-FR" dirty="0" smtClean="0">
                <a:hlinkClick r:id="rId3" action="ppaction://hlinkfile"/>
              </a:rPr>
              <a:t>manuel</a:t>
            </a:r>
            <a:r>
              <a:rPr lang="fr-FR" dirty="0" smtClean="0"/>
              <a:t> de la 4AM, élabore une fiche d’une séance  de langue.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Imag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560695"/>
            <a:ext cx="1212215" cy="129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4429132"/>
            <a:ext cx="8763000" cy="2047868"/>
          </a:xfrm>
        </p:spPr>
        <p:txBody>
          <a:bodyPr/>
          <a:lstStyle/>
          <a:p>
            <a:pPr algn="ctr">
              <a:buNone/>
            </a:pPr>
            <a:endParaRPr lang="ar-DZ" dirty="0" smtClean="0"/>
          </a:p>
          <a:p>
            <a:endParaRPr lang="ar-DZ" dirty="0"/>
          </a:p>
        </p:txBody>
      </p:sp>
      <p:sp>
        <p:nvSpPr>
          <p:cNvPr id="5" name="Parchemin horizontal 4"/>
          <p:cNvSpPr/>
          <p:nvPr/>
        </p:nvSpPr>
        <p:spPr>
          <a:xfrm>
            <a:off x="1428728" y="1857364"/>
            <a:ext cx="6500858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4000" dirty="0" smtClean="0">
                <a:cs typeface="+mj-cs"/>
              </a:rPr>
              <a:t>6</a:t>
            </a:r>
            <a:r>
              <a:rPr lang="fr-FR" sz="4000" baseline="30000" dirty="0" smtClean="0">
                <a:cs typeface="+mj-cs"/>
              </a:rPr>
              <a:t>e</a:t>
            </a:r>
            <a:r>
              <a:rPr lang="fr-FR" sz="4000" dirty="0" smtClean="0">
                <a:cs typeface="+mj-cs"/>
              </a:rPr>
              <a:t> séance</a:t>
            </a:r>
            <a:endParaRPr lang="ar-DZ" sz="4000" dirty="0">
              <a:cs typeface="+mj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68400" y="1009352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9E0000"/>
                </a:solidFill>
              </a:rPr>
              <a:t>Attentes</a:t>
            </a:r>
          </a:p>
          <a:p>
            <a:endParaRPr lang="en-US" sz="2400" dirty="0">
              <a:solidFill>
                <a:srgbClr val="9E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972" y="1828800"/>
            <a:ext cx="2618928" cy="180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t3.gstatic.com/images?q=tbn:ANd9GcQQy1xfVMLyEzm_ZFSoH8smvVuh_HGAYZXGrd2_8u6gy4cMvo_eN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2148033"/>
            <a:ext cx="1524000" cy="1524000"/>
          </a:xfrm>
          <a:prstGeom prst="rect">
            <a:avLst/>
          </a:prstGeom>
          <a:noFill/>
        </p:spPr>
      </p:pic>
      <p:sp>
        <p:nvSpPr>
          <p:cNvPr id="7" name="&quot;No&quot; Symbol 6"/>
          <p:cNvSpPr/>
          <p:nvPr/>
        </p:nvSpPr>
        <p:spPr>
          <a:xfrm>
            <a:off x="3786182" y="1928802"/>
            <a:ext cx="1600200" cy="1590969"/>
          </a:xfrm>
          <a:prstGeom prst="noSmoking">
            <a:avLst>
              <a:gd name="adj" fmla="val 488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>
            <a:hlinkClick r:id="rId5"/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400" y="2252133"/>
            <a:ext cx="1524000" cy="141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D:\Hand-on-ear-listening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962400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taking-notes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4059385"/>
            <a:ext cx="3285678" cy="218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" descr="I:\image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7325" y="4114800"/>
            <a:ext cx="2190750" cy="2085975"/>
          </a:xfrm>
          <a:prstGeom prst="rect">
            <a:avLst/>
          </a:prstGeom>
          <a:noFill/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796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Objectifs de la séance: 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dirty="0" smtClean="0"/>
              <a:t>faire la différence entre le soutien, le rattrapage et la </a:t>
            </a:r>
            <a:r>
              <a:rPr lang="fr-FR" dirty="0" err="1" smtClean="0"/>
              <a:t>remédiation</a:t>
            </a:r>
            <a:r>
              <a:rPr lang="fr-FR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 smtClean="0"/>
              <a:t>connaitre les différents types de remédiation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 smtClean="0"/>
              <a:t>élaborer une fiche pédagogique d’une séance de </a:t>
            </a:r>
            <a:r>
              <a:rPr lang="fr-FR" dirty="0" err="1" smtClean="0"/>
              <a:t>remédiation</a:t>
            </a:r>
            <a:r>
              <a:rPr lang="fr-FR" dirty="0" smtClean="0"/>
              <a:t> différée.</a:t>
            </a:r>
            <a:endParaRPr lang="ar-DZ" b="1" u="sng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Feedback</a:t>
            </a:r>
            <a:br>
              <a:rPr lang="fr-FR" dirty="0" smtClean="0"/>
            </a:br>
            <a:endParaRPr lang="ar-DZ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 smtClean="0"/>
          </a:p>
          <a:p>
            <a:endParaRPr lang="ar-DZ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5328" y="2390995"/>
            <a:ext cx="5857143" cy="35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Image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500702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Tâche n°16</a:t>
            </a:r>
            <a:br>
              <a:rPr lang="fr-FR" b="1" dirty="0" smtClean="0"/>
            </a:b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dirty="0" smtClean="0"/>
              <a:t> </a:t>
            </a:r>
            <a:r>
              <a:rPr lang="fr-FR" sz="3600" b="1" dirty="0" smtClean="0">
                <a:hlinkClick r:id="rId3" action="ppaction://hlinkfile"/>
              </a:rPr>
              <a:t>stabilisation</a:t>
            </a:r>
            <a:r>
              <a:rPr lang="fr-FR" sz="3600" b="1" dirty="0" smtClean="0"/>
              <a:t> des </a:t>
            </a:r>
            <a:r>
              <a:rPr lang="fr-FR" sz="3600" b="1" dirty="0" smtClean="0">
                <a:hlinkClick r:id="rId4" action="ppaction://hlinkfile"/>
              </a:rPr>
              <a:t>concepts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Le soutien?</a:t>
            </a:r>
          </a:p>
          <a:p>
            <a:pPr>
              <a:buNone/>
            </a:pPr>
            <a:r>
              <a:rPr lang="fr-FR" dirty="0" smtClean="0"/>
              <a:t>La rattrapage?</a:t>
            </a:r>
          </a:p>
          <a:p>
            <a:pPr>
              <a:buNone/>
            </a:pPr>
            <a:r>
              <a:rPr lang="fr-FR" dirty="0" smtClean="0">
                <a:hlinkClick r:id="rId5" action="ppaction://hlinkfile"/>
              </a:rPr>
              <a:t>La </a:t>
            </a:r>
            <a:r>
              <a:rPr lang="fr-FR" dirty="0" err="1" smtClean="0">
                <a:hlinkClick r:id="rId5" action="ppaction://hlinkfile"/>
              </a:rPr>
              <a:t>remédiation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7" name="Image 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557214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11643"/>
            <a:ext cx="7239000" cy="1020762"/>
          </a:xfrm>
        </p:spPr>
        <p:txBody>
          <a:bodyPr/>
          <a:lstStyle/>
          <a:p>
            <a:r>
              <a:rPr lang="fr-FR" b="1" dirty="0" smtClean="0"/>
              <a:t>Tâche n°17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                       Les </a:t>
            </a:r>
            <a:r>
              <a:rPr lang="fr-FR" dirty="0" smtClean="0">
                <a:hlinkClick r:id="rId3" action="ppaction://hlinkfile"/>
              </a:rPr>
              <a:t>types</a:t>
            </a:r>
            <a:r>
              <a:rPr lang="fr-FR" dirty="0" smtClean="0"/>
              <a:t> de remédiation</a:t>
            </a:r>
            <a:endParaRPr lang="ar-DZ" dirty="0"/>
          </a:p>
        </p:txBody>
      </p:sp>
      <p:pic>
        <p:nvPicPr>
          <p:cNvPr id="7" name="Imag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572140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Tâche n°18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/>
              <a:t>Elaboration d’une </a:t>
            </a:r>
            <a:r>
              <a:rPr lang="fr-FR" dirty="0">
                <a:hlinkClick r:id="rId3" action="ppaction://hlinkfile"/>
              </a:rPr>
              <a:t>fiche </a:t>
            </a:r>
            <a:r>
              <a:rPr lang="fr-FR" dirty="0"/>
              <a:t> </a:t>
            </a:r>
            <a:r>
              <a:rPr lang="fr-FR" dirty="0" smtClean="0"/>
              <a:t>de </a:t>
            </a:r>
            <a:r>
              <a:rPr lang="fr-FR" dirty="0" err="1" smtClean="0"/>
              <a:t>remédiation</a:t>
            </a:r>
            <a:r>
              <a:rPr lang="fr-FR" dirty="0" smtClean="0"/>
              <a:t> </a:t>
            </a:r>
            <a:r>
              <a:rPr lang="fr-FR" dirty="0" smtClean="0">
                <a:hlinkClick r:id="rId4" action="ppaction://hlinkfile"/>
              </a:rPr>
              <a:t>différée</a:t>
            </a:r>
            <a:r>
              <a:rPr lang="fr-FR" dirty="0" smtClean="0"/>
              <a:t>.</a:t>
            </a:r>
            <a:endParaRPr lang="ar-DZ" dirty="0"/>
          </a:p>
        </p:txBody>
      </p:sp>
      <p:pic>
        <p:nvPicPr>
          <p:cNvPr id="7" name="Image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5715016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latin typeface="Candara" pitchFamily="34" charset="0"/>
            </a:endParaRPr>
          </a:p>
          <a:p>
            <a:endParaRPr lang="en-GB" dirty="0">
              <a:latin typeface="Candara" pitchFamily="34" charset="0"/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285720" y="1214422"/>
            <a:ext cx="2590800" cy="3962400"/>
          </a:xfrm>
          <a:prstGeom prst="rightArrowCallout">
            <a:avLst/>
          </a:prstGeom>
          <a:solidFill>
            <a:schemeClr val="accent2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prstClr val="white"/>
                </a:solidFill>
                <a:latin typeface="Candara" pitchFamily="34" charset="0"/>
              </a:rPr>
              <a:t>Complète</a:t>
            </a:r>
            <a:r>
              <a:rPr lang="en-US" sz="2400" dirty="0" smtClean="0">
                <a:solidFill>
                  <a:prstClr val="white"/>
                </a:solidFill>
                <a:latin typeface="Candara" pitchFamily="34" charset="0"/>
              </a:rPr>
              <a:t> le tableau</a:t>
            </a:r>
            <a:endParaRPr lang="en-GB" sz="2400" dirty="0">
              <a:solidFill>
                <a:prstClr val="white"/>
              </a:solidFill>
              <a:latin typeface="Candara" pitchFamily="34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2786050" y="2428868"/>
          <a:ext cx="6096000" cy="2451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714380"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K</a:t>
                      </a:r>
                      <a:endParaRPr lang="ar-DZ" sz="1600" b="1" dirty="0" smtClean="0">
                        <a:cs typeface="sultan - free" pitchFamily="2" charset="-78"/>
                      </a:endParaRP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je sais  de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la didactique du FLE</a:t>
                      </a:r>
                      <a:r>
                        <a:rPr lang="fr-FR" sz="1200" dirty="0" smtClean="0">
                          <a:cs typeface="sultan - free" pitchFamily="2" charset="-78"/>
                        </a:rPr>
                        <a:t>?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w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j’aimerais  savoir de</a:t>
                      </a:r>
                      <a:r>
                        <a:rPr lang="fr-FR" sz="1200" baseline="0" dirty="0" smtClean="0">
                          <a:cs typeface="sultan - free" pitchFamily="2" charset="-78"/>
                        </a:rPr>
                        <a:t> la didactique du FLE </a:t>
                      </a:r>
                      <a:r>
                        <a:rPr lang="fr-FR" sz="1200" dirty="0" smtClean="0">
                          <a:cs typeface="sultan - free" pitchFamily="2" charset="-78"/>
                        </a:rPr>
                        <a:t>?</a:t>
                      </a:r>
                      <a:endParaRPr lang="fr-FR" sz="1200" dirty="0">
                        <a:cs typeface="sultan - free" pitchFamily="2" charset="-78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b="1" dirty="0" smtClean="0">
                          <a:cs typeface="sultan - free" pitchFamily="2" charset="-78"/>
                        </a:rPr>
                        <a:t>L</a:t>
                      </a:r>
                    </a:p>
                    <a:p>
                      <a:pPr algn="ctr" rtl="1"/>
                      <a:r>
                        <a:rPr lang="fr-FR" sz="1200" dirty="0" smtClean="0">
                          <a:cs typeface="sultan - free" pitchFamily="2" charset="-78"/>
                        </a:rPr>
                        <a:t>Ce que j’ai appris</a:t>
                      </a:r>
                      <a:endParaRPr lang="fr-FR" sz="2800" dirty="0">
                        <a:cs typeface="sultan - free" pitchFamily="2" charset="-78"/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ag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5941337"/>
            <a:ext cx="959145" cy="9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Tableau de bord</a:t>
            </a:r>
            <a:br>
              <a:rPr lang="fr-FR" dirty="0" smtClean="0"/>
            </a:br>
            <a:r>
              <a:rPr lang="fr-FR" dirty="0" smtClean="0"/>
              <a:t> </a:t>
            </a:r>
            <a:endParaRPr lang="ar-DZ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072492" cy="4942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04202"/>
                <a:gridCol w="1137612"/>
                <a:gridCol w="863968"/>
                <a:gridCol w="3450000"/>
                <a:gridCol w="21671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r-FR" sz="1400" dirty="0" smtClean="0"/>
                        <a:t>Stratégie</a:t>
                      </a:r>
                      <a:endParaRPr lang="ar-D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400" dirty="0" smtClean="0"/>
                        <a:t>N°</a:t>
                      </a:r>
                      <a:r>
                        <a:rPr lang="fr-FR" sz="1400" baseline="0" dirty="0" smtClean="0"/>
                        <a:t> Diapo</a:t>
                      </a:r>
                      <a:endParaRPr lang="ar-D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400" dirty="0" smtClean="0"/>
                        <a:t>Durée</a:t>
                      </a:r>
                      <a:endParaRPr lang="ar-D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r-FR" sz="1400" dirty="0" smtClean="0"/>
                        <a:t>Activités</a:t>
                      </a:r>
                      <a:endParaRPr lang="ar-D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DZ" sz="1400" dirty="0"/>
                    </a:p>
                  </a:txBody>
                  <a:tcPr/>
                </a:tc>
              </a:tr>
              <a:tr h="4411967">
                <a:tc>
                  <a:txBody>
                    <a:bodyPr/>
                    <a:lstStyle/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r>
                        <a:rPr lang="fr-FR" sz="1400" dirty="0" smtClean="0"/>
                        <a:t>Binôme</a:t>
                      </a:r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r>
                        <a:rPr lang="fr-FR" sz="1400" dirty="0" smtClean="0"/>
                        <a:t>Document de travail</a:t>
                      </a:r>
                    </a:p>
                    <a:p>
                      <a:pPr algn="ctr" rtl="1"/>
                      <a:r>
                        <a:rPr lang="fr-FR" sz="1400" dirty="0" smtClean="0"/>
                        <a:t>Carte mentale</a:t>
                      </a:r>
                    </a:p>
                    <a:p>
                      <a:pPr algn="ctr" rtl="1"/>
                      <a:r>
                        <a:rPr lang="fr-FR" sz="1400" dirty="0" smtClean="0"/>
                        <a:t>Document de travail </a:t>
                      </a:r>
                    </a:p>
                    <a:p>
                      <a:pPr algn="ctr" rtl="1"/>
                      <a:r>
                        <a:rPr lang="fr-FR" sz="1400" dirty="0" smtClean="0"/>
                        <a:t>TPS</a:t>
                      </a:r>
                    </a:p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r>
                        <a:rPr lang="fr-FR" sz="1400" dirty="0" smtClean="0"/>
                        <a:t>/</a:t>
                      </a:r>
                    </a:p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r>
                        <a:rPr lang="fr-FR" sz="1400" dirty="0" smtClean="0"/>
                        <a:t>Document</a:t>
                      </a:r>
                      <a:r>
                        <a:rPr lang="fr-FR" sz="1400" baseline="0" dirty="0" smtClean="0"/>
                        <a:t> d</a:t>
                      </a:r>
                      <a:r>
                        <a:rPr lang="fr-FR" sz="1400" dirty="0" smtClean="0"/>
                        <a:t>e travail</a:t>
                      </a:r>
                    </a:p>
                    <a:p>
                      <a:pPr algn="ctr" rtl="1"/>
                      <a:r>
                        <a:rPr lang="fr-FR" sz="1400" dirty="0" smtClean="0"/>
                        <a:t>//</a:t>
                      </a:r>
                    </a:p>
                    <a:p>
                      <a:pPr algn="ctr" rtl="1"/>
                      <a:r>
                        <a:rPr lang="fr-FR" sz="1400" dirty="0" smtClean="0"/>
                        <a:t>//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400" dirty="0" smtClean="0"/>
                        <a:t>2</a:t>
                      </a:r>
                    </a:p>
                    <a:p>
                      <a:pPr algn="ctr" rtl="1"/>
                      <a:r>
                        <a:rPr lang="fr-FR" sz="1400" dirty="0" smtClean="0"/>
                        <a:t>3</a:t>
                      </a:r>
                    </a:p>
                    <a:p>
                      <a:pPr algn="ctr" rtl="1"/>
                      <a:r>
                        <a:rPr lang="fr-FR" sz="1400" dirty="0" smtClean="0"/>
                        <a:t>4</a:t>
                      </a:r>
                    </a:p>
                    <a:p>
                      <a:pPr algn="ctr" rtl="1"/>
                      <a:r>
                        <a:rPr lang="fr-FR" sz="1400" dirty="0" smtClean="0"/>
                        <a:t>5,6,7</a:t>
                      </a:r>
                    </a:p>
                    <a:p>
                      <a:pPr algn="ctr" rtl="1"/>
                      <a:r>
                        <a:rPr lang="fr-FR" sz="1400" dirty="0" smtClean="0"/>
                        <a:t>8</a:t>
                      </a:r>
                    </a:p>
                    <a:p>
                      <a:pPr algn="ctr" rtl="1"/>
                      <a:r>
                        <a:rPr lang="fr-FR" sz="1400" dirty="0" smtClean="0"/>
                        <a:t>9</a:t>
                      </a:r>
                    </a:p>
                    <a:p>
                      <a:pPr algn="ctr" rtl="1"/>
                      <a:r>
                        <a:rPr lang="fr-FR" sz="1400" dirty="0" smtClean="0"/>
                        <a:t>10</a:t>
                      </a:r>
                    </a:p>
                    <a:p>
                      <a:pPr algn="ctr" rtl="1"/>
                      <a:r>
                        <a:rPr lang="fr-FR" sz="1400" dirty="0" smtClean="0"/>
                        <a:t>11</a:t>
                      </a:r>
                    </a:p>
                    <a:p>
                      <a:pPr algn="ctr" rtl="1"/>
                      <a:r>
                        <a:rPr lang="fr-FR" sz="1400" dirty="0" smtClean="0"/>
                        <a:t>12</a:t>
                      </a:r>
                    </a:p>
                    <a:p>
                      <a:pPr algn="ctr" rtl="1"/>
                      <a:endParaRPr lang="fr-FR" sz="1400" dirty="0" smtClean="0"/>
                    </a:p>
                    <a:p>
                      <a:pPr algn="ctr" rtl="1"/>
                      <a:r>
                        <a:rPr lang="fr-FR" sz="1400" dirty="0" smtClean="0"/>
                        <a:t>13</a:t>
                      </a:r>
                    </a:p>
                    <a:p>
                      <a:pPr algn="ctr" rtl="1"/>
                      <a:r>
                        <a:rPr lang="fr-FR" sz="1400" dirty="0" smtClean="0"/>
                        <a:t>14</a:t>
                      </a:r>
                    </a:p>
                    <a:p>
                      <a:pPr algn="ctr" rtl="1"/>
                      <a:r>
                        <a:rPr lang="fr-FR" sz="1400" b="0" dirty="0" smtClean="0"/>
                        <a:t>15</a:t>
                      </a:r>
                    </a:p>
                    <a:p>
                      <a:pPr algn="ctr" rtl="1"/>
                      <a:r>
                        <a:rPr lang="fr-FR" sz="1400" b="0" dirty="0" smtClean="0"/>
                        <a:t>16</a:t>
                      </a:r>
                    </a:p>
                    <a:p>
                      <a:pPr algn="ctr" rtl="1"/>
                      <a:r>
                        <a:rPr lang="fr-FR" sz="1400" b="0" dirty="0" smtClean="0"/>
                        <a:t>17</a:t>
                      </a:r>
                    </a:p>
                    <a:p>
                      <a:pPr algn="ctr" rtl="1"/>
                      <a:r>
                        <a:rPr lang="fr-FR" sz="1400" b="0" dirty="0" smtClean="0"/>
                        <a:t>18</a:t>
                      </a:r>
                    </a:p>
                    <a:p>
                      <a:pPr algn="ctr" rtl="1"/>
                      <a:r>
                        <a:rPr lang="fr-FR" sz="1400" b="0" dirty="0" smtClean="0"/>
                        <a:t>19</a:t>
                      </a:r>
                      <a:endParaRPr lang="ar-DZ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fr-FR" sz="1400" dirty="0" smtClean="0"/>
                    </a:p>
                    <a:p>
                      <a:pPr algn="ctr" rtl="0"/>
                      <a:r>
                        <a:rPr lang="fr-FR" sz="1400" dirty="0" smtClean="0"/>
                        <a:t>10mn</a:t>
                      </a:r>
                    </a:p>
                    <a:p>
                      <a:pPr algn="ctr" rtl="0"/>
                      <a:r>
                        <a:rPr lang="fr-FR" sz="1400" dirty="0" smtClean="0"/>
                        <a:t>5 mn</a:t>
                      </a:r>
                    </a:p>
                    <a:p>
                      <a:pPr algn="ctr" rtl="0"/>
                      <a:r>
                        <a:rPr lang="fr-FR" sz="1400" dirty="0" smtClean="0"/>
                        <a:t>5 mn</a:t>
                      </a:r>
                    </a:p>
                    <a:p>
                      <a:pPr algn="ctr" rtl="0"/>
                      <a:r>
                        <a:rPr lang="fr-FR" sz="1400" dirty="0" smtClean="0"/>
                        <a:t>/</a:t>
                      </a:r>
                    </a:p>
                    <a:p>
                      <a:pPr algn="ctr" rtl="0"/>
                      <a:r>
                        <a:rPr lang="fr-FR" sz="1400" dirty="0" smtClean="0"/>
                        <a:t>40 mn</a:t>
                      </a:r>
                    </a:p>
                    <a:p>
                      <a:pPr algn="ctr" rtl="0"/>
                      <a:r>
                        <a:rPr lang="fr-FR" sz="1400" dirty="0" smtClean="0"/>
                        <a:t>10mn</a:t>
                      </a:r>
                    </a:p>
                    <a:p>
                      <a:pPr algn="ctr" rtl="0"/>
                      <a:r>
                        <a:rPr lang="fr-FR" sz="1400" dirty="0" smtClean="0"/>
                        <a:t>15 mn</a:t>
                      </a:r>
                    </a:p>
                    <a:p>
                      <a:pPr algn="ctr" rtl="0"/>
                      <a:r>
                        <a:rPr lang="fr-FR" sz="1400" dirty="0" smtClean="0"/>
                        <a:t>35mn</a:t>
                      </a:r>
                    </a:p>
                    <a:p>
                      <a:pPr algn="ctr" rtl="0"/>
                      <a:r>
                        <a:rPr lang="fr-FR" sz="1400" dirty="0" smtClean="0"/>
                        <a:t> </a:t>
                      </a:r>
                    </a:p>
                    <a:p>
                      <a:pPr algn="ctr" rtl="0"/>
                      <a:endParaRPr lang="fr-FR" sz="1400" dirty="0" smtClean="0"/>
                    </a:p>
                    <a:p>
                      <a:pPr algn="ctr" rtl="0"/>
                      <a:endParaRPr lang="fr-FR" sz="1400" dirty="0" smtClean="0"/>
                    </a:p>
                    <a:p>
                      <a:pPr algn="ctr" rtl="0"/>
                      <a:r>
                        <a:rPr lang="fr-FR" sz="1400" dirty="0" smtClean="0"/>
                        <a:t>15mn</a:t>
                      </a:r>
                    </a:p>
                    <a:p>
                      <a:pPr algn="ctr" rtl="0"/>
                      <a:r>
                        <a:rPr lang="fr-FR" sz="1400" dirty="0" smtClean="0"/>
                        <a:t>/</a:t>
                      </a:r>
                    </a:p>
                    <a:p>
                      <a:pPr algn="ctr" rtl="0"/>
                      <a:r>
                        <a:rPr lang="fr-FR" sz="1400" dirty="0" smtClean="0"/>
                        <a:t>35 mn</a:t>
                      </a:r>
                    </a:p>
                    <a:p>
                      <a:pPr algn="ctr" rtl="0"/>
                      <a:r>
                        <a:rPr lang="fr-FR" sz="1400" dirty="0" smtClean="0"/>
                        <a:t>35 mn</a:t>
                      </a:r>
                    </a:p>
                    <a:p>
                      <a:pPr algn="ctr" rtl="0"/>
                      <a:r>
                        <a:rPr lang="fr-FR" sz="1400" dirty="0" smtClean="0"/>
                        <a:t>35 mn</a:t>
                      </a:r>
                    </a:p>
                    <a:p>
                      <a:pPr algn="ctr" rtl="0"/>
                      <a:r>
                        <a:rPr lang="fr-FR" sz="1400" dirty="0" smtClean="0"/>
                        <a:t> </a:t>
                      </a:r>
                    </a:p>
                    <a:p>
                      <a:pPr algn="ctr" rtl="1"/>
                      <a:endParaRPr lang="ar-D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ar-DZ" sz="1400" b="1" u="sng" dirty="0" smtClean="0"/>
                        <a:t>  1</a:t>
                      </a:r>
                      <a:r>
                        <a:rPr lang="fr-FR" sz="1400" b="1" u="sng" dirty="0" smtClean="0"/>
                        <a:t>séance</a:t>
                      </a:r>
                      <a:r>
                        <a:rPr lang="ar-DZ" sz="1400" dirty="0" smtClean="0"/>
                        <a:t>  </a:t>
                      </a:r>
                    </a:p>
                    <a:p>
                      <a:pPr algn="l" rtl="0"/>
                      <a:r>
                        <a:rPr lang="fr-FR" sz="1400" dirty="0" smtClean="0"/>
                        <a:t>-Brise glace</a:t>
                      </a:r>
                    </a:p>
                    <a:p>
                      <a:pPr algn="l" rtl="0"/>
                      <a:r>
                        <a:rPr lang="fr-FR" sz="1400" dirty="0" smtClean="0"/>
                        <a:t>- Attentes</a:t>
                      </a:r>
                    </a:p>
                    <a:p>
                      <a:pPr algn="l" rtl="0">
                        <a:buFontTx/>
                        <a:buChar char="-"/>
                      </a:pPr>
                      <a:r>
                        <a:rPr lang="fr-FR" sz="1400" baseline="0" dirty="0" smtClean="0"/>
                        <a:t>Tableau de bord</a:t>
                      </a:r>
                    </a:p>
                    <a:p>
                      <a:pPr algn="l" rtl="0">
                        <a:buFontTx/>
                        <a:buChar char="-"/>
                      </a:pPr>
                      <a:r>
                        <a:rPr lang="fr-FR" sz="1400" baseline="0" dirty="0" smtClean="0"/>
                        <a:t>objectifs</a:t>
                      </a:r>
                      <a:endParaRPr lang="fr-FR" sz="1400" dirty="0" smtClean="0"/>
                    </a:p>
                    <a:p>
                      <a:pPr algn="l" rtl="0"/>
                      <a:r>
                        <a:rPr lang="fr-FR" sz="1400" dirty="0" smtClean="0"/>
                        <a:t>-Tâche n°1(évolution</a:t>
                      </a:r>
                      <a:r>
                        <a:rPr lang="fr-FR" sz="1400" baseline="0" dirty="0" smtClean="0"/>
                        <a:t> de la didactique)</a:t>
                      </a:r>
                      <a:endParaRPr lang="fr-FR" sz="1400" dirty="0" smtClean="0"/>
                    </a:p>
                    <a:p>
                      <a:pPr algn="l" rtl="0"/>
                      <a:r>
                        <a:rPr lang="fr-FR" sz="1400" dirty="0" smtClean="0"/>
                        <a:t>-carte mentale</a:t>
                      </a:r>
                    </a:p>
                    <a:p>
                      <a:pPr algn="l" rtl="0"/>
                      <a:r>
                        <a:rPr lang="fr-FR" sz="1400" dirty="0" smtClean="0"/>
                        <a:t>-tâche</a:t>
                      </a:r>
                      <a:r>
                        <a:rPr lang="fr-FR" sz="1400" baseline="0" dirty="0" smtClean="0"/>
                        <a:t> n°2 (verbes d’action)</a:t>
                      </a:r>
                    </a:p>
                    <a:p>
                      <a:pPr algn="l" rtl="0"/>
                      <a:r>
                        <a:rPr lang="fr-FR" sz="1400" baseline="0" dirty="0" smtClean="0"/>
                        <a:t>-tâche n°03 (taxonomie de Bloom)</a:t>
                      </a:r>
                      <a:endParaRPr lang="fr-FR" sz="1400" dirty="0" smtClean="0"/>
                    </a:p>
                    <a:p>
                      <a:pPr algn="l" rtl="0"/>
                      <a:endParaRPr lang="fr-FR" sz="1400" b="1" u="sng" dirty="0" smtClean="0"/>
                    </a:p>
                    <a:p>
                      <a:pPr algn="l" rtl="0"/>
                      <a:r>
                        <a:rPr lang="fr-FR" sz="1400" b="1" u="sng" dirty="0" smtClean="0"/>
                        <a:t>2</a:t>
                      </a:r>
                      <a:r>
                        <a:rPr lang="fr-FR" sz="1400" b="1" u="sng" baseline="30000" dirty="0" smtClean="0"/>
                        <a:t>ème</a:t>
                      </a:r>
                      <a:r>
                        <a:rPr lang="fr-FR" sz="1400" b="1" u="sng" dirty="0" smtClean="0"/>
                        <a:t> séance</a:t>
                      </a:r>
                    </a:p>
                    <a:p>
                      <a:pPr algn="l" rtl="0"/>
                      <a:r>
                        <a:rPr lang="fr-FR" sz="1400" b="0" u="none" dirty="0" smtClean="0"/>
                        <a:t>objectifs</a:t>
                      </a:r>
                    </a:p>
                    <a:p>
                      <a:pPr algn="l" rtl="0"/>
                      <a:r>
                        <a:rPr lang="fr-FR" sz="1400" b="0" u="none" dirty="0" smtClean="0"/>
                        <a:t>-Feedback</a:t>
                      </a:r>
                    </a:p>
                    <a:p>
                      <a:pPr algn="l" rtl="0"/>
                      <a:r>
                        <a:rPr lang="fr-FR" sz="1400" b="0" u="none" dirty="0" smtClean="0"/>
                        <a:t>SMART</a:t>
                      </a:r>
                    </a:p>
                    <a:p>
                      <a:pPr algn="l" rtl="0"/>
                      <a:r>
                        <a:rPr lang="fr-FR" sz="1400" dirty="0" smtClean="0"/>
                        <a:t>-Tâche </a:t>
                      </a:r>
                      <a:r>
                        <a:rPr lang="fr-FR" sz="1200" dirty="0" smtClean="0"/>
                        <a:t>n°4</a:t>
                      </a:r>
                      <a:r>
                        <a:rPr lang="fr-FR" sz="1200" baseline="0" dirty="0" smtClean="0"/>
                        <a:t> (SM)</a:t>
                      </a:r>
                      <a:endParaRPr lang="fr-FR" sz="1400" dirty="0" smtClean="0"/>
                    </a:p>
                    <a:p>
                      <a:pPr algn="l" rtl="0"/>
                      <a:r>
                        <a:rPr lang="fr-FR" sz="1400" dirty="0" smtClean="0"/>
                        <a:t>-tâche</a:t>
                      </a:r>
                      <a:r>
                        <a:rPr lang="fr-FR" sz="1400" baseline="0" dirty="0" smtClean="0"/>
                        <a:t> n°5 (A)</a:t>
                      </a:r>
                      <a:endParaRPr lang="fr-FR" sz="1400" dirty="0" smtClean="0"/>
                    </a:p>
                    <a:p>
                      <a:pPr algn="l" rtl="0"/>
                      <a:r>
                        <a:rPr lang="fr-FR" sz="1400" dirty="0" smtClean="0"/>
                        <a:t>-Tâche n°6 (RT)</a:t>
                      </a:r>
                    </a:p>
                    <a:p>
                      <a:pPr algn="l" rtl="0"/>
                      <a:endParaRPr lang="fr-FR" sz="1400" dirty="0" smtClean="0"/>
                    </a:p>
                    <a:p>
                      <a:pPr algn="l" rtl="0"/>
                      <a:endParaRPr lang="fr-FR" sz="1400" dirty="0" smtClean="0"/>
                    </a:p>
                    <a:p>
                      <a:pPr algn="l" rtl="0"/>
                      <a:endParaRPr lang="fr-FR" sz="1400" dirty="0" smtClean="0"/>
                    </a:p>
                    <a:p>
                      <a:pPr algn="l" rtl="0"/>
                      <a:endParaRPr lang="fr-FR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fr-FR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Tableau de bord </a:t>
            </a:r>
            <a:endParaRPr lang="ar-DZ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94508" y="1768492"/>
          <a:ext cx="8092268" cy="4607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81318"/>
                <a:gridCol w="950028"/>
                <a:gridCol w="1030036"/>
                <a:gridCol w="3930886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stratégie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N° diapo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Durée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r-FR" sz="1600" dirty="0" smtClean="0"/>
                        <a:t>Activités</a:t>
                      </a:r>
                      <a:endParaRPr lang="ar-DZ" sz="1600" dirty="0"/>
                    </a:p>
                  </a:txBody>
                  <a:tcPr/>
                </a:tc>
              </a:tr>
              <a:tr h="3629688"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KWL</a:t>
                      </a:r>
                    </a:p>
                    <a:p>
                      <a:pPr algn="ctr" rtl="1"/>
                      <a:r>
                        <a:rPr lang="fr-FR" sz="1600" dirty="0" smtClean="0"/>
                        <a:t>TPS</a:t>
                      </a:r>
                    </a:p>
                    <a:p>
                      <a:pPr algn="ctr" rtl="1"/>
                      <a:r>
                        <a:rPr lang="fr-FR" sz="1600" dirty="0" smtClean="0"/>
                        <a:t>Carte mentale</a:t>
                      </a:r>
                    </a:p>
                    <a:p>
                      <a:pPr algn="ctr" rtl="1"/>
                      <a:r>
                        <a:rPr lang="fr-FR" sz="1600" dirty="0" err="1" smtClean="0"/>
                        <a:t>Gallery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Walk</a:t>
                      </a:r>
                      <a:r>
                        <a:rPr lang="fr-FR" sz="1600" baseline="0" dirty="0" smtClean="0"/>
                        <a:t> </a:t>
                      </a:r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JGSAW</a:t>
                      </a:r>
                    </a:p>
                    <a:p>
                      <a:pPr algn="ctr" rtl="1"/>
                      <a:r>
                        <a:rPr lang="fr-FR" sz="1600" dirty="0" smtClean="0"/>
                        <a:t>KWL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TPS</a:t>
                      </a:r>
                      <a:endParaRPr lang="fr-FR" sz="1600" baseline="0" dirty="0" smtClean="0"/>
                    </a:p>
                    <a:p>
                      <a:pPr algn="ctr" rtl="0"/>
                      <a:r>
                        <a:rPr lang="fr-FR" sz="1600" baseline="0" dirty="0" smtClean="0"/>
                        <a:t>TPS</a:t>
                      </a:r>
                    </a:p>
                    <a:p>
                      <a:pPr algn="ctr" rtl="1"/>
                      <a:r>
                        <a:rPr lang="fr-FR" sz="1600" baseline="0" dirty="0" err="1" smtClean="0"/>
                        <a:t>Gallery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Walk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20</a:t>
                      </a:r>
                    </a:p>
                    <a:p>
                      <a:pPr algn="ctr" rtl="0"/>
                      <a:r>
                        <a:rPr lang="fr-FR" sz="1600" dirty="0" smtClean="0"/>
                        <a:t>21</a:t>
                      </a:r>
                    </a:p>
                    <a:p>
                      <a:pPr algn="ctr" rtl="0"/>
                      <a:r>
                        <a:rPr lang="fr-FR" sz="1600" dirty="0" smtClean="0"/>
                        <a:t>22</a:t>
                      </a:r>
                    </a:p>
                    <a:p>
                      <a:pPr algn="ctr" rtl="0"/>
                      <a:r>
                        <a:rPr lang="fr-FR" sz="1600" dirty="0" smtClean="0"/>
                        <a:t>23</a:t>
                      </a:r>
                    </a:p>
                    <a:p>
                      <a:pPr algn="ctr" rtl="0"/>
                      <a:r>
                        <a:rPr lang="fr-FR" sz="1600" dirty="0" smtClean="0"/>
                        <a:t>24</a:t>
                      </a:r>
                    </a:p>
                    <a:p>
                      <a:pPr algn="ctr" rtl="0"/>
                      <a:r>
                        <a:rPr lang="fr-FR" sz="1600" dirty="0" smtClean="0"/>
                        <a:t>25</a:t>
                      </a:r>
                    </a:p>
                    <a:p>
                      <a:pPr algn="ctr" rtl="0"/>
                      <a:r>
                        <a:rPr lang="fr-FR" sz="1600" dirty="0" smtClean="0"/>
                        <a:t>26</a:t>
                      </a:r>
                    </a:p>
                    <a:p>
                      <a:pPr algn="ctr" rtl="0"/>
                      <a:r>
                        <a:rPr lang="fr-FR" sz="1600" dirty="0" smtClean="0"/>
                        <a:t>27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28</a:t>
                      </a:r>
                    </a:p>
                    <a:p>
                      <a:pPr algn="ctr" rtl="0"/>
                      <a:r>
                        <a:rPr lang="fr-FR" sz="1600" dirty="0" smtClean="0"/>
                        <a:t>29</a:t>
                      </a:r>
                    </a:p>
                    <a:p>
                      <a:pPr algn="ctr" rtl="0"/>
                      <a:r>
                        <a:rPr lang="fr-FR" sz="1600" dirty="0" smtClean="0"/>
                        <a:t>30</a:t>
                      </a:r>
                    </a:p>
                    <a:p>
                      <a:pPr algn="ctr" rtl="0"/>
                      <a:r>
                        <a:rPr lang="fr-FR" sz="1600" dirty="0" smtClean="0"/>
                        <a:t>31</a:t>
                      </a:r>
                    </a:p>
                    <a:p>
                      <a:pPr algn="ctr" rtl="0"/>
                      <a:r>
                        <a:rPr lang="fr-FR" sz="1600" dirty="0" smtClean="0"/>
                        <a:t>32</a:t>
                      </a:r>
                    </a:p>
                    <a:p>
                      <a:pPr algn="ctr" rtl="0"/>
                      <a:r>
                        <a:rPr lang="fr-FR" sz="1600" dirty="0" smtClean="0"/>
                        <a:t>33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sz="1600" dirty="0" smtClean="0"/>
                        <a:t>/</a:t>
                      </a:r>
                    </a:p>
                    <a:p>
                      <a:pPr algn="ctr" rtl="0"/>
                      <a:r>
                        <a:rPr lang="fr-FR" sz="1600" dirty="0" smtClean="0"/>
                        <a:t>/</a:t>
                      </a:r>
                    </a:p>
                    <a:p>
                      <a:pPr algn="ctr" rtl="0"/>
                      <a:r>
                        <a:rPr lang="fr-FR" sz="1600" dirty="0" smtClean="0"/>
                        <a:t>15mn</a:t>
                      </a:r>
                    </a:p>
                    <a:p>
                      <a:pPr algn="ctr" rtl="0"/>
                      <a:r>
                        <a:rPr lang="fr-FR" sz="1600" dirty="0" smtClean="0"/>
                        <a:t>30 mn</a:t>
                      </a:r>
                    </a:p>
                    <a:p>
                      <a:pPr algn="ctr" rtl="0"/>
                      <a:r>
                        <a:rPr lang="fr-FR" sz="1600" dirty="0" smtClean="0"/>
                        <a:t>05 mn</a:t>
                      </a:r>
                    </a:p>
                    <a:p>
                      <a:pPr algn="ctr" rtl="0"/>
                      <a:r>
                        <a:rPr lang="fr-FR" sz="1600" dirty="0" smtClean="0"/>
                        <a:t>30 mn</a:t>
                      </a:r>
                    </a:p>
                    <a:p>
                      <a:pPr algn="ctr" rtl="0"/>
                      <a:r>
                        <a:rPr lang="fr-FR" sz="1600" dirty="0" smtClean="0"/>
                        <a:t>30 mn</a:t>
                      </a:r>
                    </a:p>
                    <a:p>
                      <a:pPr algn="ctr" rtl="0"/>
                      <a:r>
                        <a:rPr lang="fr-FR" sz="1600" dirty="0" smtClean="0"/>
                        <a:t>10 mn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/</a:t>
                      </a:r>
                    </a:p>
                    <a:p>
                      <a:pPr algn="ctr" rtl="0"/>
                      <a:r>
                        <a:rPr lang="fr-FR" sz="1600" dirty="0" smtClean="0"/>
                        <a:t>15 mn</a:t>
                      </a:r>
                    </a:p>
                    <a:p>
                      <a:pPr algn="ctr" rtl="0"/>
                      <a:r>
                        <a:rPr lang="fr-FR" sz="1600" dirty="0" smtClean="0"/>
                        <a:t>25mn </a:t>
                      </a:r>
                    </a:p>
                    <a:p>
                      <a:pPr algn="ctr" rtl="0"/>
                      <a:r>
                        <a:rPr lang="fr-FR" sz="1600" dirty="0" smtClean="0"/>
                        <a:t>40 mn</a:t>
                      </a:r>
                    </a:p>
                    <a:p>
                      <a:pPr algn="ctr" rtl="0"/>
                      <a:r>
                        <a:rPr lang="fr-FR" sz="1600" dirty="0" smtClean="0"/>
                        <a:t>40 mn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endParaRPr lang="fr-FR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ar-DZ" sz="1600" b="1" u="sng" dirty="0" smtClean="0"/>
                        <a:t>3</a:t>
                      </a:r>
                      <a:r>
                        <a:rPr lang="ar-DZ" sz="1600" b="1" u="sng" baseline="30000" dirty="0" smtClean="0"/>
                        <a:t>è</a:t>
                      </a:r>
                      <a:r>
                        <a:rPr lang="fr-FR" sz="1600" b="1" u="sng" baseline="30000" dirty="0" smtClean="0"/>
                        <a:t>me</a:t>
                      </a:r>
                      <a:r>
                        <a:rPr lang="fr-FR" sz="1600" b="1" u="sng" baseline="0" dirty="0" smtClean="0"/>
                        <a:t> </a:t>
                      </a:r>
                      <a:r>
                        <a:rPr lang="ar-DZ" sz="1600" b="1" u="sng" dirty="0" smtClean="0"/>
                        <a:t> </a:t>
                      </a:r>
                      <a:r>
                        <a:rPr lang="fr-FR" sz="1600" b="1" u="sng" dirty="0" smtClean="0"/>
                        <a:t>séance</a:t>
                      </a:r>
                    </a:p>
                    <a:p>
                      <a:pPr algn="l" rtl="0"/>
                      <a:r>
                        <a:rPr lang="fr-FR" sz="1600" b="0" u="none" dirty="0" smtClean="0"/>
                        <a:t>-Objectifs</a:t>
                      </a:r>
                      <a:r>
                        <a:rPr lang="ar-DZ" sz="1600" dirty="0" smtClean="0"/>
                        <a:t>  </a:t>
                      </a:r>
                    </a:p>
                    <a:p>
                      <a:pPr algn="l" rtl="0"/>
                      <a:r>
                        <a:rPr lang="fr-FR" sz="1600" dirty="0" smtClean="0"/>
                        <a:t>-KWL</a:t>
                      </a:r>
                    </a:p>
                    <a:p>
                      <a:pPr algn="l" rtl="0"/>
                      <a:r>
                        <a:rPr lang="fr-FR" sz="1600" dirty="0" smtClean="0"/>
                        <a:t>- Tâche</a:t>
                      </a:r>
                      <a:r>
                        <a:rPr lang="fr-FR" sz="1600" baseline="0" dirty="0" smtClean="0"/>
                        <a:t> n° 7 (ORAL).</a:t>
                      </a:r>
                      <a:endParaRPr lang="fr-FR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-carte mentale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-</a:t>
                      </a:r>
                      <a:r>
                        <a:rPr lang="fr-FR" sz="1600" baseline="0" dirty="0" smtClean="0"/>
                        <a:t> Tâche n°8 (démarche)</a:t>
                      </a:r>
                      <a:endParaRPr lang="fr-FR" sz="1600" dirty="0" smtClean="0"/>
                    </a:p>
                    <a:p>
                      <a:pPr algn="l" rtl="0"/>
                      <a:r>
                        <a:rPr lang="ar-DZ" sz="1600" dirty="0" smtClean="0"/>
                        <a:t> </a:t>
                      </a:r>
                      <a:r>
                        <a:rPr lang="fr-FR" sz="1600" dirty="0" smtClean="0"/>
                        <a:t>-tâche n°9 (confection d’une fiche</a:t>
                      </a:r>
                    </a:p>
                    <a:p>
                      <a:pPr algn="l" rtl="0"/>
                      <a:r>
                        <a:rPr lang="fr-FR" sz="1600" dirty="0" smtClean="0"/>
                        <a:t>-KWL</a:t>
                      </a:r>
                      <a:r>
                        <a:rPr lang="fr-FR" sz="1600" baseline="0" dirty="0" smtClean="0"/>
                        <a:t> </a:t>
                      </a:r>
                      <a:endParaRPr lang="fr-FR" sz="1600" dirty="0" smtClean="0"/>
                    </a:p>
                    <a:p>
                      <a:pPr algn="l" rtl="0"/>
                      <a:r>
                        <a:rPr lang="fr-FR" sz="1600" dirty="0" smtClean="0"/>
                        <a:t> </a:t>
                      </a:r>
                    </a:p>
                    <a:p>
                      <a:pPr algn="l" rtl="0"/>
                      <a:r>
                        <a:rPr lang="fr-FR" sz="1600" b="1" u="sng" dirty="0" smtClean="0"/>
                        <a:t>4</a:t>
                      </a:r>
                      <a:r>
                        <a:rPr lang="fr-FR" sz="1600" b="1" u="sng" baseline="30000" dirty="0" smtClean="0"/>
                        <a:t>ème</a:t>
                      </a:r>
                      <a:r>
                        <a:rPr lang="fr-FR" sz="1600" b="1" u="sng" dirty="0" smtClean="0"/>
                        <a:t> séance</a:t>
                      </a:r>
                    </a:p>
                    <a:p>
                      <a:pPr algn="l" rtl="0"/>
                      <a:r>
                        <a:rPr lang="fr-FR" sz="1600" b="0" u="none" dirty="0" smtClean="0"/>
                        <a:t>-Objectifs</a:t>
                      </a:r>
                    </a:p>
                    <a:p>
                      <a:pPr algn="l" rtl="0"/>
                      <a:r>
                        <a:rPr lang="fr-FR" sz="1600" dirty="0" smtClean="0"/>
                        <a:t>-Feed</a:t>
                      </a:r>
                      <a:r>
                        <a:rPr lang="fr-FR" sz="1600" baseline="0" dirty="0" smtClean="0"/>
                        <a:t>back</a:t>
                      </a:r>
                    </a:p>
                    <a:p>
                      <a:pPr algn="l" rtl="0"/>
                      <a:r>
                        <a:rPr lang="fr-FR" sz="1600" b="0" u="none" baseline="0" dirty="0" smtClean="0"/>
                        <a:t>-tâche n°10 (objectifs de la compréhension)</a:t>
                      </a:r>
                      <a:endParaRPr lang="fr-FR" sz="1600" b="0" u="none" dirty="0" smtClean="0"/>
                    </a:p>
                    <a:p>
                      <a:pPr algn="l" rtl="0"/>
                      <a:r>
                        <a:rPr lang="fr-FR" sz="1600" dirty="0" smtClean="0"/>
                        <a:t>-Tâche n°11 (les</a:t>
                      </a:r>
                      <a:r>
                        <a:rPr lang="fr-FR" sz="1600" baseline="0" dirty="0" smtClean="0"/>
                        <a:t> étapes de la compréhension</a:t>
                      </a:r>
                      <a:r>
                        <a:rPr lang="fr-FR" sz="1600" dirty="0" smtClean="0"/>
                        <a:t>)</a:t>
                      </a:r>
                    </a:p>
                    <a:p>
                      <a:pPr algn="l" rtl="0"/>
                      <a:r>
                        <a:rPr lang="fr-FR" sz="1600" dirty="0" smtClean="0"/>
                        <a:t>-Tâche</a:t>
                      </a:r>
                      <a:r>
                        <a:rPr lang="fr-FR" sz="1600" baseline="0" dirty="0" smtClean="0"/>
                        <a:t> n°12 (élaboration d’une fiche)</a:t>
                      </a:r>
                      <a:endParaRPr lang="fr-FR" sz="1600" dirty="0" smtClean="0"/>
                    </a:p>
                    <a:p>
                      <a:pPr algn="l" rtl="0"/>
                      <a:endParaRPr lang="fr-FR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Tableau de bord </a:t>
            </a:r>
            <a:endParaRPr lang="ar-DZ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1772164"/>
              </p:ext>
            </p:extLst>
          </p:nvPr>
        </p:nvGraphicFramePr>
        <p:xfrm>
          <a:off x="214282" y="1446552"/>
          <a:ext cx="8072494" cy="5095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93154"/>
                <a:gridCol w="1073068"/>
                <a:gridCol w="906998"/>
                <a:gridCol w="3299274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stratégie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N°</a:t>
                      </a:r>
                      <a:r>
                        <a:rPr lang="fr-FR" sz="1600" baseline="0" dirty="0" smtClean="0"/>
                        <a:t> diapo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Durée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r-FR" sz="1600" dirty="0" smtClean="0"/>
                        <a:t>Activités</a:t>
                      </a:r>
                      <a:endParaRPr lang="ar-DZ" sz="1600" dirty="0"/>
                    </a:p>
                  </a:txBody>
                  <a:tcPr/>
                </a:tc>
              </a:tr>
              <a:tr h="4612004"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Brainstorming</a:t>
                      </a:r>
                    </a:p>
                    <a:p>
                      <a:pPr algn="ctr" rtl="1"/>
                      <a:r>
                        <a:rPr lang="fr-FR" sz="1600" dirty="0" smtClean="0"/>
                        <a:t>JIGSAW</a:t>
                      </a:r>
                    </a:p>
                    <a:p>
                      <a:pPr algn="ctr" rtl="1"/>
                      <a:r>
                        <a:rPr lang="fr-FR" sz="1600" dirty="0" err="1" smtClean="0"/>
                        <a:t>Gallery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Walk</a:t>
                      </a:r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/</a:t>
                      </a:r>
                    </a:p>
                    <a:p>
                      <a:pPr algn="ctr" rtl="1"/>
                      <a:r>
                        <a:rPr lang="fr-FR" sz="1600" dirty="0" smtClean="0"/>
                        <a:t>Groupes 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JIGSAW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err="1" smtClean="0"/>
                        <a:t>Gallery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walk</a:t>
                      </a:r>
                      <a:endParaRPr lang="fr-FR" sz="1600" baseline="0" dirty="0" smtClean="0"/>
                    </a:p>
                    <a:p>
                      <a:pPr algn="ctr" rtl="1"/>
                      <a:endParaRPr lang="fr-FR" sz="1600" baseline="0" dirty="0" smtClean="0"/>
                    </a:p>
                    <a:p>
                      <a:pPr algn="ctr" rtl="1"/>
                      <a:r>
                        <a:rPr lang="fr-FR" sz="1600" baseline="0" dirty="0" smtClean="0"/>
                        <a:t>KWL</a:t>
                      </a:r>
                      <a:endParaRPr lang="fr-FR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r-FR" sz="1600" dirty="0" smtClean="0"/>
                        <a:t>34</a:t>
                      </a:r>
                    </a:p>
                    <a:p>
                      <a:pPr algn="ctr" rtl="1"/>
                      <a:r>
                        <a:rPr lang="fr-FR" sz="1600" dirty="0" smtClean="0"/>
                        <a:t>35</a:t>
                      </a:r>
                    </a:p>
                    <a:p>
                      <a:pPr algn="ctr" rtl="1"/>
                      <a:r>
                        <a:rPr lang="fr-FR" sz="1600" dirty="0" smtClean="0"/>
                        <a:t>36</a:t>
                      </a:r>
                    </a:p>
                    <a:p>
                      <a:pPr algn="ctr" rtl="1"/>
                      <a:r>
                        <a:rPr lang="fr-FR" sz="1600" dirty="0" smtClean="0"/>
                        <a:t>37</a:t>
                      </a:r>
                    </a:p>
                    <a:p>
                      <a:pPr algn="ctr" rtl="1"/>
                      <a:r>
                        <a:rPr lang="fr-FR" sz="1600" dirty="0" smtClean="0"/>
                        <a:t>38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39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40</a:t>
                      </a:r>
                    </a:p>
                    <a:p>
                      <a:pPr algn="ctr" rtl="1"/>
                      <a:r>
                        <a:rPr lang="fr-FR" sz="1600" dirty="0" smtClean="0"/>
                        <a:t>41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42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43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44</a:t>
                      </a:r>
                    </a:p>
                    <a:p>
                      <a:pPr algn="ctr" rtl="1"/>
                      <a:endParaRPr lang="fr-FR" sz="1600" dirty="0" smtClean="0"/>
                    </a:p>
                    <a:p>
                      <a:pPr algn="ctr" rtl="1"/>
                      <a:r>
                        <a:rPr lang="fr-FR" sz="1600" dirty="0" smtClean="0"/>
                        <a:t>45</a:t>
                      </a:r>
                      <a:endParaRPr lang="ar-D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FR" sz="1600" dirty="0" smtClean="0"/>
                        <a:t>/</a:t>
                      </a:r>
                    </a:p>
                    <a:p>
                      <a:pPr algn="ctr" rtl="0"/>
                      <a:r>
                        <a:rPr lang="fr-FR" sz="1600" dirty="0" smtClean="0"/>
                        <a:t>/</a:t>
                      </a:r>
                    </a:p>
                    <a:p>
                      <a:pPr algn="ctr" rtl="0"/>
                      <a:r>
                        <a:rPr lang="fr-FR" sz="1600" dirty="0" smtClean="0"/>
                        <a:t>25mn</a:t>
                      </a:r>
                    </a:p>
                    <a:p>
                      <a:pPr algn="ctr" rtl="0"/>
                      <a:r>
                        <a:rPr lang="fr-FR" sz="1600" dirty="0" smtClean="0"/>
                        <a:t>35mn</a:t>
                      </a:r>
                    </a:p>
                    <a:p>
                      <a:pPr algn="ctr" rtl="0"/>
                      <a:r>
                        <a:rPr lang="fr-FR" sz="1600" dirty="0" smtClean="0"/>
                        <a:t>60 mn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/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/</a:t>
                      </a:r>
                    </a:p>
                    <a:p>
                      <a:pPr algn="ctr" rtl="0"/>
                      <a:r>
                        <a:rPr lang="fr-FR" sz="1600" dirty="0" smtClean="0"/>
                        <a:t>10 mn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40 mn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20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dirty="0" smtClean="0"/>
                        <a:t>mn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40 mn</a:t>
                      </a:r>
                    </a:p>
                    <a:p>
                      <a:pPr algn="ctr" rtl="0"/>
                      <a:endParaRPr lang="fr-FR" sz="1600" dirty="0" smtClean="0"/>
                    </a:p>
                    <a:p>
                      <a:pPr algn="ctr" rtl="0"/>
                      <a:r>
                        <a:rPr lang="fr-FR" sz="1600" dirty="0" smtClean="0"/>
                        <a:t>10 mn</a:t>
                      </a:r>
                    </a:p>
                    <a:p>
                      <a:pPr algn="ctr" rtl="0"/>
                      <a:endParaRPr lang="fr-FR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fr-FR" sz="1600" b="1" u="sng" dirty="0" smtClean="0"/>
                        <a:t>5</a:t>
                      </a:r>
                      <a:r>
                        <a:rPr lang="ar-DZ" sz="1600" b="1" u="sng" baseline="30000" dirty="0" smtClean="0"/>
                        <a:t>è</a:t>
                      </a:r>
                      <a:r>
                        <a:rPr lang="fr-FR" sz="1600" b="1" u="sng" baseline="30000" dirty="0" smtClean="0"/>
                        <a:t>me</a:t>
                      </a:r>
                      <a:r>
                        <a:rPr lang="fr-FR" sz="1600" b="1" u="sng" baseline="0" dirty="0" smtClean="0"/>
                        <a:t> </a:t>
                      </a:r>
                      <a:r>
                        <a:rPr lang="ar-DZ" sz="1600" b="1" u="sng" dirty="0" smtClean="0"/>
                        <a:t> </a:t>
                      </a:r>
                      <a:r>
                        <a:rPr lang="fr-FR" sz="1600" b="1" u="sng" dirty="0" smtClean="0"/>
                        <a:t>séance</a:t>
                      </a:r>
                    </a:p>
                    <a:p>
                      <a:pPr algn="l" rtl="0"/>
                      <a:r>
                        <a:rPr lang="fr-FR" sz="1600" b="0" u="none" dirty="0" smtClean="0"/>
                        <a:t>- Objectifs.</a:t>
                      </a:r>
                      <a:r>
                        <a:rPr lang="ar-DZ" sz="1600" b="0" u="none" dirty="0" smtClean="0"/>
                        <a:t>  </a:t>
                      </a:r>
                    </a:p>
                    <a:p>
                      <a:pPr algn="l" rtl="0"/>
                      <a:r>
                        <a:rPr lang="fr-FR" sz="1600" dirty="0" smtClean="0"/>
                        <a:t>-Tâche</a:t>
                      </a:r>
                      <a:r>
                        <a:rPr lang="fr-FR" sz="1600" baseline="0" dirty="0" smtClean="0"/>
                        <a:t> n°13 (ressources linguistiques)</a:t>
                      </a:r>
                      <a:endParaRPr lang="fr-FR" sz="1600" dirty="0" smtClean="0"/>
                    </a:p>
                    <a:p>
                      <a:pPr algn="l" rtl="0">
                        <a:buFontTx/>
                        <a:buChar char="-"/>
                      </a:pPr>
                      <a:r>
                        <a:rPr lang="fr-FR" sz="1600" dirty="0" smtClean="0"/>
                        <a:t>Tâche</a:t>
                      </a:r>
                      <a:r>
                        <a:rPr lang="fr-FR" sz="1600" baseline="0" dirty="0" smtClean="0"/>
                        <a:t> n° 14 (phases s à expliquer)</a:t>
                      </a:r>
                    </a:p>
                    <a:p>
                      <a:pPr algn="l" rtl="0">
                        <a:buFontTx/>
                        <a:buChar char="-"/>
                      </a:pPr>
                      <a:r>
                        <a:rPr lang="fr-FR" sz="1600" baseline="0" dirty="0" smtClean="0"/>
                        <a:t>Tâche n°15 fiche de point de langue</a:t>
                      </a:r>
                      <a:endParaRPr lang="fr-FR" sz="1600" dirty="0" smtClean="0"/>
                    </a:p>
                    <a:p>
                      <a:pPr algn="l" rtl="0"/>
                      <a:endParaRPr lang="fr-FR" sz="1600" b="1" dirty="0" smtClean="0"/>
                    </a:p>
                    <a:p>
                      <a:pPr algn="l" rtl="0"/>
                      <a:r>
                        <a:rPr lang="fr-FR" sz="1600" b="1" dirty="0" smtClean="0"/>
                        <a:t>6</a:t>
                      </a:r>
                      <a:r>
                        <a:rPr lang="fr-FR" sz="1600" b="1" u="sng" baseline="30000" dirty="0" smtClean="0"/>
                        <a:t>ème</a:t>
                      </a:r>
                      <a:r>
                        <a:rPr lang="fr-FR" sz="1600" b="1" u="sng" dirty="0" smtClean="0"/>
                        <a:t> séance</a:t>
                      </a:r>
                    </a:p>
                    <a:p>
                      <a:pPr algn="l" rtl="0"/>
                      <a:endParaRPr lang="fr-FR" sz="1600" b="1" u="sng" dirty="0" smtClean="0"/>
                    </a:p>
                    <a:p>
                      <a:pPr algn="l" rtl="0"/>
                      <a:r>
                        <a:rPr lang="fr-FR" sz="1600" dirty="0" smtClean="0"/>
                        <a:t>- Objectifs.</a:t>
                      </a:r>
                    </a:p>
                    <a:p>
                      <a:pPr algn="l" rtl="0"/>
                      <a:r>
                        <a:rPr lang="fr-FR" sz="1600" dirty="0" smtClean="0"/>
                        <a:t>-Feed</a:t>
                      </a:r>
                      <a:r>
                        <a:rPr lang="fr-FR" sz="1600" baseline="0" dirty="0" smtClean="0"/>
                        <a:t>back.</a:t>
                      </a:r>
                    </a:p>
                    <a:p>
                      <a:pPr algn="l" rtl="0"/>
                      <a:endParaRPr lang="fr-FR" sz="1600" baseline="0" dirty="0" smtClean="0"/>
                    </a:p>
                    <a:p>
                      <a:pPr algn="l" rtl="0"/>
                      <a:r>
                        <a:rPr lang="fr-FR" sz="1600" baseline="0" dirty="0" smtClean="0"/>
                        <a:t>-Tâche n°16 (concepts).</a:t>
                      </a:r>
                    </a:p>
                    <a:p>
                      <a:pPr algn="l" rtl="0"/>
                      <a:endParaRPr lang="fr-FR" sz="1600" baseline="0" dirty="0" smtClean="0"/>
                    </a:p>
                    <a:p>
                      <a:pPr algn="l" rtl="0"/>
                      <a:r>
                        <a:rPr lang="fr-FR" sz="1600" baseline="0" dirty="0" smtClean="0"/>
                        <a:t>-Tâche n° 17 (types de </a:t>
                      </a:r>
                      <a:r>
                        <a:rPr lang="fr-FR" sz="1600" baseline="0" dirty="0" err="1" smtClean="0"/>
                        <a:t>remédiation</a:t>
                      </a:r>
                      <a:r>
                        <a:rPr lang="fr-FR" sz="1600" baseline="0" dirty="0" smtClean="0"/>
                        <a:t>).</a:t>
                      </a:r>
                    </a:p>
                    <a:p>
                      <a:pPr algn="l" rtl="0"/>
                      <a:endParaRPr lang="fr-FR" sz="1600" baseline="0" dirty="0" smtClean="0"/>
                    </a:p>
                    <a:p>
                      <a:pPr algn="l" rtl="0"/>
                      <a:r>
                        <a:rPr lang="fr-FR" sz="1600" baseline="0" dirty="0" smtClean="0"/>
                        <a:t>-tâche n°18 (</a:t>
                      </a:r>
                      <a:r>
                        <a:rPr lang="fr-FR" sz="1600" baseline="0" dirty="0" err="1" smtClean="0"/>
                        <a:t>remédiation</a:t>
                      </a:r>
                      <a:r>
                        <a:rPr lang="fr-FR" sz="1600" baseline="0" dirty="0" smtClean="0"/>
                        <a:t> différée).</a:t>
                      </a:r>
                    </a:p>
                    <a:p>
                      <a:pPr algn="l" rtl="0"/>
                      <a:r>
                        <a:rPr lang="fr-FR" sz="1600" baseline="0" dirty="0" smtClean="0"/>
                        <a:t>-KWL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u="sng" dirty="0" smtClean="0"/>
              <a:t>Objectifs de la séance:</a:t>
            </a:r>
          </a:p>
          <a:p>
            <a:pPr>
              <a:buNone/>
            </a:pPr>
            <a:r>
              <a:rPr lang="fr-FR" dirty="0" smtClean="0"/>
              <a:t>   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distinguer les différentes approches ,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identifier les verbes d’action et les classer dans la pyramide de la taxonomie de BLOOM.</a:t>
            </a:r>
            <a:endParaRPr lang="ar-DZ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229EC-43FF-4A02-B5E8-90D2D8E835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Didactique du F.L.E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b="1" dirty="0" smtClean="0"/>
              <a:t>Tâche n°01</a:t>
            </a:r>
            <a:endParaRPr lang="ar-DZ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600200"/>
            <a:ext cx="8229600" cy="4525963"/>
          </a:xfrm>
        </p:spPr>
        <p:txBody>
          <a:bodyPr/>
          <a:lstStyle/>
          <a:p>
            <a:endParaRPr lang="fr-FR" dirty="0" smtClean="0">
              <a:cs typeface="+mj-cs"/>
            </a:endParaRPr>
          </a:p>
          <a:p>
            <a:pPr algn="ctr">
              <a:buNone/>
            </a:pPr>
            <a:r>
              <a:rPr lang="fr-FR" sz="3600" b="1" dirty="0" smtClean="0"/>
              <a:t>Evolution de la </a:t>
            </a:r>
            <a:r>
              <a:rPr lang="fr-FR" sz="3600" b="1" dirty="0" smtClean="0">
                <a:hlinkClick r:id="rId3" action="ppaction://hlinkfile"/>
              </a:rPr>
              <a:t>didactique</a:t>
            </a:r>
            <a:endParaRPr lang="fr-FR" b="1" dirty="0" smtClean="0"/>
          </a:p>
          <a:p>
            <a:pPr algn="ctr">
              <a:buNone/>
            </a:pPr>
            <a:endParaRPr lang="fr-FR" dirty="0" smtClean="0">
              <a:cs typeface="+mj-cs"/>
            </a:endParaRPr>
          </a:p>
          <a:p>
            <a:endParaRPr lang="fr-FR" dirty="0" smtClean="0">
              <a:cs typeface="+mj-cs"/>
            </a:endParaRPr>
          </a:p>
          <a:p>
            <a:endParaRPr lang="ar-DZ" dirty="0">
              <a:cs typeface="+mj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/>
              <a:t>Didactique du F.L.E</a:t>
            </a:r>
            <a:endParaRPr lang="fr-BE"/>
          </a:p>
        </p:txBody>
      </p:sp>
      <p:pic>
        <p:nvPicPr>
          <p:cNvPr id="9" name="Image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64357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3949</TotalTime>
  <Words>1927</Words>
  <Application>Microsoft Office PowerPoint</Application>
  <PresentationFormat>Affichage à l'écran (4:3)</PresentationFormat>
  <Paragraphs>601</Paragraphs>
  <Slides>45</Slides>
  <Notes>39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45</vt:i4>
      </vt:variant>
    </vt:vector>
  </HeadingPairs>
  <TitlesOfParts>
    <vt:vector size="46" baseType="lpstr">
      <vt:lpstr>Thème Office</vt:lpstr>
      <vt:lpstr>Présentation PowerPoint</vt:lpstr>
      <vt:lpstr>Présentation PowerPoint</vt:lpstr>
      <vt:lpstr> Brise glace </vt:lpstr>
      <vt:lpstr>Présentation PowerPoint</vt:lpstr>
      <vt:lpstr>Tableau de bord  </vt:lpstr>
      <vt:lpstr>Tableau de bord </vt:lpstr>
      <vt:lpstr>Tableau de bord </vt:lpstr>
      <vt:lpstr>Présentation PowerPoint</vt:lpstr>
      <vt:lpstr> Tâche n°01</vt:lpstr>
      <vt:lpstr> </vt:lpstr>
      <vt:lpstr>Tâche n°02</vt:lpstr>
      <vt:lpstr>Tâche n°03</vt:lpstr>
      <vt:lpstr>Présentation PowerPoint</vt:lpstr>
      <vt:lpstr>Présentation PowerPoint</vt:lpstr>
      <vt:lpstr>Feedback </vt:lpstr>
      <vt:lpstr>Présentation PowerPoint</vt:lpstr>
      <vt:lpstr>Tâche n°04</vt:lpstr>
      <vt:lpstr>Tâche n°05</vt:lpstr>
      <vt:lpstr>Tâche n°06</vt:lpstr>
      <vt:lpstr>Présentation PowerPoint</vt:lpstr>
      <vt:lpstr>Présentation PowerPoint</vt:lpstr>
      <vt:lpstr>Présentation PowerPoint</vt:lpstr>
      <vt:lpstr>Présentation PowerPoint</vt:lpstr>
      <vt:lpstr> </vt:lpstr>
      <vt:lpstr>Tâche n°08  </vt:lpstr>
      <vt:lpstr>Présentation PowerPoint</vt:lpstr>
      <vt:lpstr>Présentation PowerPoint</vt:lpstr>
      <vt:lpstr>Présentation PowerPoint</vt:lpstr>
      <vt:lpstr>Présentation PowerPoint</vt:lpstr>
      <vt:lpstr>Feedback </vt:lpstr>
      <vt:lpstr>Présentation PowerPoint</vt:lpstr>
      <vt:lpstr> Tâche n°:11</vt:lpstr>
      <vt:lpstr>Tâche n°12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Feedback </vt:lpstr>
      <vt:lpstr>Tâche n°16 </vt:lpstr>
      <vt:lpstr>Tâche n°17</vt:lpstr>
      <vt:lpstr>Tâche n°18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km info</dc:creator>
  <cp:lastModifiedBy>brm</cp:lastModifiedBy>
  <cp:revision>999</cp:revision>
  <dcterms:created xsi:type="dcterms:W3CDTF">2017-02-15T11:51:02Z</dcterms:created>
  <dcterms:modified xsi:type="dcterms:W3CDTF">2018-07-08T10:09:59Z</dcterms:modified>
</cp:coreProperties>
</file>