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</p:sldIdLst>
  <p:sldSz cy="5143500" cx="9144000"/>
  <p:notesSz cx="6858000" cy="9144000"/>
  <p:embeddedFontLst>
    <p:embeddedFont>
      <p:font typeface="Playfair Display"/>
      <p:regular r:id="rId20"/>
      <p:bold r:id="rId21"/>
      <p:italic r:id="rId22"/>
      <p:boldItalic r:id="rId23"/>
    </p:embeddedFont>
    <p:embeddedFont>
      <p:font typeface="Montserrat"/>
      <p:regular r:id="rId24"/>
      <p:bold r:id="rId25"/>
      <p:italic r:id="rId26"/>
      <p:boldItalic r:id="rId27"/>
    </p:embeddedFont>
    <p:embeddedFont>
      <p:font typeface="Oswald"/>
      <p:regular r:id="rId28"/>
      <p:bold r:id="rId2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PlayfairDisplay-regular.fntdata"/><Relationship Id="rId22" Type="http://schemas.openxmlformats.org/officeDocument/2006/relationships/font" Target="fonts/PlayfairDisplay-italic.fntdata"/><Relationship Id="rId21" Type="http://schemas.openxmlformats.org/officeDocument/2006/relationships/font" Target="fonts/PlayfairDisplay-bold.fntdata"/><Relationship Id="rId24" Type="http://schemas.openxmlformats.org/officeDocument/2006/relationships/font" Target="fonts/Montserrat-regular.fntdata"/><Relationship Id="rId23" Type="http://schemas.openxmlformats.org/officeDocument/2006/relationships/font" Target="fonts/PlayfairDisplay-bold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6" Type="http://schemas.openxmlformats.org/officeDocument/2006/relationships/font" Target="fonts/Montserrat-italic.fntdata"/><Relationship Id="rId25" Type="http://schemas.openxmlformats.org/officeDocument/2006/relationships/font" Target="fonts/Montserrat-bold.fntdata"/><Relationship Id="rId28" Type="http://schemas.openxmlformats.org/officeDocument/2006/relationships/font" Target="fonts/Oswald-regular.fntdata"/><Relationship Id="rId27" Type="http://schemas.openxmlformats.org/officeDocument/2006/relationships/font" Target="fonts/Montserrat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29" Type="http://schemas.openxmlformats.org/officeDocument/2006/relationships/font" Target="fonts/Oswald-bold.fntdata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media/image1.jpg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Google Shape;56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f80ccd95a9_0_7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f80ccd95a9_0_7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gf80ccd95a9_0_8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Google Shape;124;gf80ccd95a9_0_8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f73c66d48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Google Shape;130;gf73c66d48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f73c66d488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f73c66d488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Google Shape;141;gf73c66d488_0_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2" name="Google Shape;142;gf73c66d488_0_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f80ccd95a9_0_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f80ccd95a9_0_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f80ccd95a9_0_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f80ccd95a9_0_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f80ccd95a9_0_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f80ccd95a9_0_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f80ccd95a9_0_6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f80ccd95a9_0_6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f80ccd95a9_0_7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f80ccd95a9_0_7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f63e43494a_0_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f63e43494a_0_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gf63e43494a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9" name="Google Shape;99;gf63e43494a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f63e43494a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f63e43494a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4286250" y="0"/>
            <a:ext cx="723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>
            <a:off x="4358475" y="0"/>
            <a:ext cx="38532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 txBox="1"/>
          <p:nvPr>
            <p:ph type="ctr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SzPts val="6800"/>
              <a:buFont typeface="Playfair Display"/>
              <a:buNone/>
              <a:defRPr b="1" sz="6800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344250" y="3550650"/>
            <a:ext cx="4910100" cy="577800"/>
          </a:xfrm>
          <a:prstGeom prst="rect">
            <a:avLst/>
          </a:prstGeom>
          <a:solidFill>
            <a:schemeClr val="dk2"/>
          </a:solidFill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Montserrat"/>
              <a:buNone/>
              <a:defRPr b="1" sz="2400">
                <a:solidFill>
                  <a:schemeClr val="lt1"/>
                </a:solidFill>
                <a:latin typeface="Montserrat"/>
                <a:ea typeface="Montserrat"/>
                <a:cs typeface="Montserrat"/>
                <a:sym typeface="Montserrat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1"/>
          <p:cNvSpPr txBox="1"/>
          <p:nvPr>
            <p:ph hasCustomPrompt="1" type="title"/>
          </p:nvPr>
        </p:nvSpPr>
        <p:spPr>
          <a:xfrm>
            <a:off x="311700" y="999925"/>
            <a:ext cx="8520600" cy="21462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SzPts val="14000"/>
              <a:buFont typeface="Montserrat"/>
              <a:buNone/>
              <a:defRPr sz="14000">
                <a:latin typeface="Montserrat"/>
                <a:ea typeface="Montserrat"/>
                <a:cs typeface="Montserrat"/>
                <a:sym typeface="Montserrat"/>
              </a:defRPr>
            </a:lvl9pPr>
          </a:lstStyle>
          <a:p>
            <a:r>
              <a:t>xx%</a:t>
            </a:r>
          </a:p>
        </p:txBody>
      </p:sp>
      <p:sp>
        <p:nvSpPr>
          <p:cNvPr id="50" name="Google Shape;50;p11"/>
          <p:cNvSpPr txBox="1"/>
          <p:nvPr>
            <p:ph idx="1" type="body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>
                <a:highlight>
                  <a:schemeClr val="dk1"/>
                </a:highlight>
              </a:defRPr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dk1"/>
                </a:highlight>
              </a:defRPr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dk1"/>
                </a:highlight>
              </a:defRPr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>
                <a:highlight>
                  <a:schemeClr val="dk1"/>
                </a:highlight>
              </a:defRPr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dk1"/>
                </a:highlight>
              </a:defRPr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dk1"/>
                </a:highlight>
              </a:defRPr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>
                <a:highlight>
                  <a:schemeClr val="dk1"/>
                </a:highlight>
              </a:defRPr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dk1"/>
                </a:highlight>
              </a:defRPr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dk1"/>
                </a:highlight>
              </a:defRPr>
            </a:lvl9pPr>
          </a:lstStyle>
          <a:p/>
        </p:txBody>
      </p:sp>
      <p:sp>
        <p:nvSpPr>
          <p:cNvPr id="51" name="Google Shape;51;p11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2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accent4"/>
        </a:solidFill>
      </p:bgPr>
    </p:bg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/>
          <p:nvPr/>
        </p:nvSpPr>
        <p:spPr>
          <a:xfrm rot="5400000">
            <a:off x="4550700" y="-498600"/>
            <a:ext cx="42600" cy="84558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" name="Google Shape;17;p3"/>
          <p:cNvSpPr txBox="1"/>
          <p:nvPr>
            <p:ph type="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Font typeface="Playfair Display"/>
              <a:buNone/>
              <a:defRPr b="1" sz="4800"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5" name="Google Shape;25;p5"/>
          <p:cNvSpPr txBox="1"/>
          <p:nvPr>
            <p:ph idx="1" type="body"/>
          </p:nvPr>
        </p:nvSpPr>
        <p:spPr>
          <a:xfrm>
            <a:off x="311700" y="1234050"/>
            <a:ext cx="39999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5"/>
          <p:cNvSpPr txBox="1"/>
          <p:nvPr>
            <p:ph idx="2" type="body"/>
          </p:nvPr>
        </p:nvSpPr>
        <p:spPr>
          <a:xfrm>
            <a:off x="4832400" y="1234050"/>
            <a:ext cx="39999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7" name="Google Shape;27;p5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0" name="Google Shape;30;p6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3" name="Google Shape;33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7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3"/>
        </a:solidFill>
      </p:bgPr>
    </p:bg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8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Font typeface="Playfair Display"/>
              <a:buNone/>
              <a:defRPr sz="5400">
                <a:solidFill>
                  <a:schemeClr val="lt1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37" name="Google Shape;37;p8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9"/>
          <p:cNvSpPr/>
          <p:nvPr/>
        </p:nvSpPr>
        <p:spPr>
          <a:xfrm>
            <a:off x="4572000" y="-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0" name="Google Shape;40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1" name="Google Shape;41;p9"/>
          <p:cNvSpPr txBox="1"/>
          <p:nvPr>
            <p:ph type="title"/>
          </p:nvPr>
        </p:nvSpPr>
        <p:spPr>
          <a:xfrm>
            <a:off x="265500" y="1081675"/>
            <a:ext cx="4045200" cy="17862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2" name="Google Shape;42;p9"/>
          <p:cNvSpPr txBox="1"/>
          <p:nvPr>
            <p:ph idx="1" type="subTitle"/>
          </p:nvPr>
        </p:nvSpPr>
        <p:spPr>
          <a:xfrm>
            <a:off x="265500" y="29214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3" name="Google Shape;43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>
                <a:highlight>
                  <a:schemeClr val="lt1"/>
                </a:highlight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lt1"/>
                </a:highlight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lt1"/>
                </a:highlight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>
                <a:highlight>
                  <a:schemeClr val="lt1"/>
                </a:highlight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lt1"/>
                </a:highlight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lt1"/>
                </a:highlight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>
                <a:highlight>
                  <a:schemeClr val="lt1"/>
                </a:highlight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>
                <a:highlight>
                  <a:schemeClr val="lt1"/>
                </a:highlight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>
                <a:highlight>
                  <a:schemeClr val="lt1"/>
                </a:highlight>
              </a:defRPr>
            </a:lvl9pPr>
          </a:lstStyle>
          <a:p/>
        </p:txBody>
      </p:sp>
      <p:sp>
        <p:nvSpPr>
          <p:cNvPr id="44" name="Google Shape;44;p9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>
                <a:highlight>
                  <a:schemeClr val="dk1"/>
                </a:highlight>
              </a:defRPr>
            </a:lvl1pPr>
          </a:lstStyle>
          <a:p/>
        </p:txBody>
      </p:sp>
      <p:sp>
        <p:nvSpPr>
          <p:cNvPr id="47" name="Google Shape;47;p10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pop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highlight>
                  <a:schemeClr val="dk1"/>
                </a:highlight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Playfair Display"/>
              <a:buChar char="●"/>
              <a:defRPr sz="18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○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■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●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○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■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●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○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Playfair Display"/>
              <a:buChar char="■"/>
              <a:defRPr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Playfair Display"/>
                <a:ea typeface="Playfair Display"/>
                <a:cs typeface="Playfair Display"/>
                <a:sym typeface="Playfair Display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Relationship Id="rId3" Type="http://schemas.openxmlformats.org/officeDocument/2006/relationships/image" Target="../media/image1.jpg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4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Relationship Id="rId3" Type="http://schemas.openxmlformats.org/officeDocument/2006/relationships/image" Target="../media/image2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3"/>
          <p:cNvSpPr txBox="1"/>
          <p:nvPr>
            <p:ph type="ctrTitle"/>
          </p:nvPr>
        </p:nvSpPr>
        <p:spPr>
          <a:xfrm>
            <a:off x="344250" y="1403850"/>
            <a:ext cx="8455500" cy="2146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ALT-JTE Relations</a:t>
            </a:r>
            <a:endParaRPr/>
          </a:p>
        </p:txBody>
      </p:sp>
      <p:sp>
        <p:nvSpPr>
          <p:cNvPr id="59" name="Google Shape;59;p13"/>
          <p:cNvSpPr txBox="1"/>
          <p:nvPr>
            <p:ph idx="1" type="subTitle"/>
          </p:nvPr>
        </p:nvSpPr>
        <p:spPr>
          <a:xfrm>
            <a:off x="344250" y="3550650"/>
            <a:ext cx="4910100" cy="1055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Presented by Kajihara Mika and Damon Christensen</a:t>
            </a:r>
            <a:endParaRPr/>
          </a:p>
        </p:txBody>
      </p:sp>
      <p:sp>
        <p:nvSpPr>
          <p:cNvPr id="60" name="Google Shape;60;p13"/>
          <p:cNvSpPr txBox="1"/>
          <p:nvPr>
            <p:ph idx="1" type="subTitle"/>
          </p:nvPr>
        </p:nvSpPr>
        <p:spPr>
          <a:xfrm>
            <a:off x="5949275" y="2914200"/>
            <a:ext cx="2850300" cy="636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457200" lvl="0" marL="13716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A-Z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2"/>
          <p:cNvSpPr txBox="1"/>
          <p:nvPr>
            <p:ph type="title"/>
          </p:nvPr>
        </p:nvSpPr>
        <p:spPr>
          <a:xfrm>
            <a:off x="311700" y="0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Damon: How do you try to establish good relationships at work?</a:t>
            </a:r>
            <a:endParaRPr/>
          </a:p>
        </p:txBody>
      </p:sp>
      <p:sp>
        <p:nvSpPr>
          <p:cNvPr id="121" name="Google Shape;121;p22"/>
          <p:cNvSpPr txBox="1"/>
          <p:nvPr>
            <p:ph idx="1" type="body"/>
          </p:nvPr>
        </p:nvSpPr>
        <p:spPr>
          <a:xfrm>
            <a:off x="311700" y="572700"/>
            <a:ext cx="8520600" cy="444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First impressions crucial, BUT too late now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l</a:t>
            </a:r>
            <a:r>
              <a:rPr b="1" lang="en" sz="2100"/>
              <a:t>ol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Be respectful (in general) but esp. </a:t>
            </a:r>
            <a:r>
              <a:rPr b="1" lang="en" sz="2100"/>
              <a:t>o</a:t>
            </a:r>
            <a:r>
              <a:rPr b="1" lang="en" sz="2100"/>
              <a:t>f their time.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Tantoshas are </a:t>
            </a:r>
            <a:r>
              <a:rPr b="1" i="1" lang="en" sz="2100"/>
              <a:t>busy people.</a:t>
            </a:r>
            <a:r>
              <a:rPr b="1" lang="en" sz="2100"/>
              <a:t> </a:t>
            </a:r>
            <a:r>
              <a:rPr b="1" lang="en" sz="2100" u="sng"/>
              <a:t>Confirm they have time to talk.</a:t>
            </a:r>
            <a:endParaRPr b="1" sz="2100" u="sng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Small tokens can be big: gifts, candies, </a:t>
            </a:r>
            <a:r>
              <a:rPr b="1" i="1" lang="en" sz="2100"/>
              <a:t>omiyage</a:t>
            </a:r>
            <a:r>
              <a:rPr b="1" lang="en" sz="2100"/>
              <a:t>, whatever.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Try to put as little “on their plate” as possible, but also don’t be afraid to speak up when you need something.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Be proactive (if possible) about events, paperwork, etc.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Go out to lunch together sometime!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Your relationship with your tantosha and coworkers has huge effects on your ALT experience, both </a:t>
            </a:r>
            <a:r>
              <a:rPr b="1" i="1" lang="en" sz="2100"/>
              <a:t>good and bad.</a:t>
            </a:r>
            <a:endParaRPr b="1" i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Beware of overzealous </a:t>
            </a:r>
            <a:r>
              <a:rPr b="1" i="1" lang="en" sz="2100"/>
              <a:t>Aizuchi</a:t>
            </a:r>
            <a:endParaRPr b="1" sz="2100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8" st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8" st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>
                                            <p:txEl>
                                              <p:pRg end="9" st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1">
                                            <p:txEl>
                                              <p:pRg end="9" st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2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 Short Break for Discussion: What to do and what not to do</a:t>
            </a:r>
            <a:endParaRPr/>
          </a:p>
        </p:txBody>
      </p:sp>
      <p:sp>
        <p:nvSpPr>
          <p:cNvPr id="127" name="Google Shape;127;p23"/>
          <p:cNvSpPr txBox="1"/>
          <p:nvPr>
            <p:ph idx="1" type="body"/>
          </p:nvPr>
        </p:nvSpPr>
        <p:spPr>
          <a:xfrm>
            <a:off x="311700" y="1017725"/>
            <a:ext cx="8520600" cy="4058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-"/>
            </a:pPr>
            <a:r>
              <a:rPr b="1" lang="en" sz="2000"/>
              <a:t>We’d like you to enter breakout rooms and share different stories about ways that ALTs or JTEs have formed relationships with you.</a:t>
            </a:r>
            <a:endParaRPr b="1" sz="2000"/>
          </a:p>
          <a:p>
            <a:pPr indent="0" lvl="0" marL="4572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 sz="2000"/>
          </a:p>
          <a:p>
            <a:pPr indent="-355600" lvl="0" marL="457200" rtl="0" algn="l">
              <a:spcBef>
                <a:spcPts val="1200"/>
              </a:spcBef>
              <a:spcAft>
                <a:spcPts val="0"/>
              </a:spcAft>
              <a:buSzPts val="2000"/>
              <a:buChar char="-"/>
            </a:pPr>
            <a:r>
              <a:rPr b="1" lang="en" sz="2000"/>
              <a:t>Please share something you did to form a good relationship, and perhaps something another did to form a good </a:t>
            </a:r>
            <a:r>
              <a:rPr b="1" lang="en" sz="2000"/>
              <a:t>relationship</a:t>
            </a:r>
            <a:r>
              <a:rPr b="1" lang="en" sz="2000"/>
              <a:t> with you.</a:t>
            </a:r>
            <a:endParaRPr b="1"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-"/>
            </a:pPr>
            <a:r>
              <a:rPr b="1" lang="en" sz="2000"/>
              <a:t>If you have time, you can talk about something that someone did that did </a:t>
            </a:r>
            <a:r>
              <a:rPr b="1" i="1" lang="en" sz="2000"/>
              <a:t>not</a:t>
            </a:r>
            <a:r>
              <a:rPr b="1" lang="en" sz="2000"/>
              <a:t> help create a good dynamic, and maybe even damaged how you see that person.</a:t>
            </a:r>
            <a:endParaRPr b="1" sz="2000"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7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7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7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7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27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blipFill>
          <a:blip r:embed="rId3">
            <a:alphaModFix/>
          </a:blip>
          <a:stretch>
            <a:fillRect/>
          </a:stretch>
        </a:blipFill>
      </p:bgPr>
    </p:bg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2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Let’s share some experiences</a:t>
            </a:r>
            <a:endParaRPr/>
          </a:p>
        </p:txBody>
      </p:sp>
      <p:sp>
        <p:nvSpPr>
          <p:cNvPr id="133" name="Google Shape;133;p24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b="1" lang="en"/>
              <a:t>What’s a memorable ALT or JTE experience you had?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-"/>
            </a:pPr>
            <a:r>
              <a:rPr b="1" lang="en"/>
              <a:t>What’s something an ALT or JTE did that you’re happy to remember?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-"/>
            </a:pPr>
            <a:r>
              <a:rPr b="1" lang="en"/>
              <a:t>What’s something an ALT or JTE did that still irritates you to think about?</a:t>
            </a:r>
            <a:endParaRPr b="1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2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Conclusions and takeaways</a:t>
            </a:r>
            <a:endParaRPr/>
          </a:p>
        </p:txBody>
      </p:sp>
      <p:sp>
        <p:nvSpPr>
          <p:cNvPr id="139" name="Google Shape;139;p25"/>
          <p:cNvSpPr txBox="1"/>
          <p:nvPr>
            <p:ph idx="1" type="body"/>
          </p:nvPr>
        </p:nvSpPr>
        <p:spPr>
          <a:xfrm>
            <a:off x="311700" y="1234075"/>
            <a:ext cx="8520600" cy="381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b="1" lang="en"/>
              <a:t>ALT-JTE relationships can be a miniature version of everything that’s great about cross-cultural relationships.</a:t>
            </a:r>
            <a:endParaRPr b="1"/>
          </a:p>
          <a:p>
            <a:pPr indent="0" lvl="0" marL="4572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-"/>
            </a:pPr>
            <a:r>
              <a:rPr b="1" lang="en"/>
              <a:t>We’re truly lucky people, being able to model this for our students.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-"/>
            </a:pPr>
            <a:r>
              <a:rPr b="1" lang="en"/>
              <a:t>For a minimum of misunderstandings and hurt feelings, please never assume the other person has harmful intentions.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-"/>
            </a:pPr>
            <a:r>
              <a:rPr b="1" lang="en"/>
              <a:t>Even the worst dynamic is salvageable, and the work you put into positive interactions will hopefully be rewarded tenfold.</a:t>
            </a:r>
            <a:endParaRPr b="1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3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39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39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39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39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39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139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p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Thank you for your time!</a:t>
            </a:r>
            <a:endParaRPr/>
          </a:p>
        </p:txBody>
      </p:sp>
      <p:sp>
        <p:nvSpPr>
          <p:cNvPr id="145" name="Google Shape;145;p26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We sincerely hope you were able to learn something from our presentation.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/>
              <a:t>If there’s anything we missed, or should have said, please let us know!</a:t>
            </a:r>
            <a:endParaRPr b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Overview:</a:t>
            </a:r>
            <a:endParaRPr/>
          </a:p>
        </p:txBody>
      </p:sp>
      <p:sp>
        <p:nvSpPr>
          <p:cNvPr id="66" name="Google Shape;66;p14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AutoNum type="arabicPeriod"/>
            </a:pPr>
            <a:r>
              <a:rPr b="1" lang="en" sz="2100"/>
              <a:t>What’s the point?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AutoNum type="arabicPeriod"/>
            </a:pPr>
            <a:r>
              <a:rPr b="1" lang="en" sz="2100"/>
              <a:t>Definitions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AutoNum type="arabicPeriod"/>
            </a:pPr>
            <a:r>
              <a:rPr b="1" lang="en" sz="2100"/>
              <a:t>Challenges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AutoNum type="arabicPeriod"/>
            </a:pPr>
            <a:r>
              <a:rPr b="1" lang="en" sz="2100"/>
              <a:t>Tools for beginning, improving, and maintaining relationships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AutoNum type="arabicPeriod"/>
            </a:pPr>
            <a:r>
              <a:rPr b="1" lang="en" sz="2100"/>
              <a:t>Time for Discussion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AutoNum type="arabicPeriod"/>
            </a:pPr>
            <a:r>
              <a:rPr b="1" lang="en" sz="2100"/>
              <a:t>Conclusions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AutoNum type="arabicPeriod"/>
            </a:pPr>
            <a:r>
              <a:rPr b="1" lang="en" sz="2100"/>
              <a:t>The Actual Conclusion</a:t>
            </a:r>
            <a:endParaRPr b="1" sz="21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Why do we care about ALT-JTE relations?</a:t>
            </a:r>
            <a:endParaRPr/>
          </a:p>
        </p:txBody>
      </p:sp>
      <p:sp>
        <p:nvSpPr>
          <p:cNvPr id="72" name="Google Shape;72;p15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We hope this is not a serious question.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Classroom dynamics make or break lessons.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Strong rapport is immediately clear to students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Model healthy cross-cultural relationships for students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Makes literally everything easier at work</a:t>
            </a:r>
            <a:endParaRPr b="1" sz="2100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72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72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72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72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72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the hell does rapport mean? Dynamic?</a:t>
            </a:r>
            <a:endParaRPr/>
          </a:p>
        </p:txBody>
      </p:sp>
      <p:sp>
        <p:nvSpPr>
          <p:cNvPr id="78" name="Google Shape;78;p16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These are a type of word called </a:t>
            </a:r>
            <a:r>
              <a:rPr b="1" i="1" lang="en" sz="2100" u="sng"/>
              <a:t>buzzwords</a:t>
            </a:r>
            <a:r>
              <a:rPr b="1" lang="en" sz="2100"/>
              <a:t>.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Buzzwords are useful for making the speaker and listener feel good about sounding smart.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They don’t actually mean </a:t>
            </a:r>
            <a:r>
              <a:rPr b="1" lang="en" sz="2100"/>
              <a:t>anything</a:t>
            </a:r>
            <a:r>
              <a:rPr b="1" lang="en" sz="2100"/>
              <a:t>, but they sound good!</a:t>
            </a:r>
            <a:endParaRPr b="1" sz="2100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78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78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78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do we build Dynamic Rapports with our coworkers?</a:t>
            </a:r>
            <a:endParaRPr/>
          </a:p>
        </p:txBody>
      </p:sp>
      <p:sp>
        <p:nvSpPr>
          <p:cNvPr id="84" name="Google Shape;84;p17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Please stop asking us questions in the middle of our presentation; it is rude.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Cross-cultural relationships can be hard!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Linguistic issues also possible, depending on school and individuals involved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Methods that have worked for us</a:t>
            </a:r>
            <a:endParaRPr b="1" sz="2100"/>
          </a:p>
          <a:p>
            <a:pPr indent="-361950" lvl="0" marL="457200" rtl="0" algn="l">
              <a:spcBef>
                <a:spcPts val="0"/>
              </a:spcBef>
              <a:spcAft>
                <a:spcPts val="0"/>
              </a:spcAft>
              <a:buSzPts val="2100"/>
              <a:buChar char="-"/>
            </a:pPr>
            <a:r>
              <a:rPr b="1" lang="en" sz="2100"/>
              <a:t>Methods that might work for you</a:t>
            </a:r>
            <a:endParaRPr b="1" sz="2100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84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84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84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84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84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Kajihara Sensei: What are some ways you’ve built good rapport?</a:t>
            </a:r>
            <a:endParaRPr/>
          </a:p>
        </p:txBody>
      </p:sp>
      <p:sp>
        <p:nvSpPr>
          <p:cNvPr id="90" name="Google Shape;90;p18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u="sng"/>
              <a:t>At school</a:t>
            </a:r>
            <a:endParaRPr b="1" u="sng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-plan the lessons in advance and tell ALTs what to expect so that they can  prepare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-ask ALTs to make a creative video clip </a:t>
            </a:r>
            <a:r>
              <a:rPr b="1" lang="en"/>
              <a:t>like TED Talks </a:t>
            </a:r>
            <a:r>
              <a:rPr b="1" lang="en"/>
              <a:t>as a post reading activity 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-play a skit together as a good role model for the students to make one 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-give ALTs positive feedback right after the class on the way to the teachers’ room from the classroom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90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90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90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90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90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"/>
                                        <p:tgtEl>
                                          <p:spTgt spid="90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Kajihara Sensei: What are some ways you’ve built good rapport?</a:t>
            </a:r>
            <a:endParaRPr/>
          </a:p>
        </p:txBody>
      </p:sp>
      <p:sp>
        <p:nvSpPr>
          <p:cNvPr id="96" name="Google Shape;96;p19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u="sng"/>
              <a:t>Outside school</a:t>
            </a:r>
            <a:endParaRPr b="1" u="sng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-enjoy Japanese culture with ALTs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      ex) -stay at a </a:t>
            </a:r>
            <a:r>
              <a:rPr b="1" i="1" lang="en"/>
              <a:t>Ryokan, </a:t>
            </a:r>
            <a:r>
              <a:rPr b="1" lang="en"/>
              <a:t>Japanese style inn</a:t>
            </a:r>
            <a:r>
              <a:rPr b="1" i="1" lang="en"/>
              <a:t>, </a:t>
            </a:r>
            <a:r>
              <a:rPr b="1" lang="en"/>
              <a:t> in </a:t>
            </a:r>
            <a:r>
              <a:rPr b="1" i="1" lang="en"/>
              <a:t>Kurokawa Onsen</a:t>
            </a:r>
            <a:r>
              <a:rPr b="1" lang="en"/>
              <a:t>, 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             -go to </a:t>
            </a:r>
            <a:r>
              <a:rPr b="1" i="1" lang="en"/>
              <a:t>Izakaya</a:t>
            </a:r>
            <a:r>
              <a:rPr b="1" lang="en"/>
              <a:t>, -do </a:t>
            </a:r>
            <a:r>
              <a:rPr b="1" i="1" lang="en"/>
              <a:t>ikebana</a:t>
            </a:r>
            <a:endParaRPr b="1" i="1"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/>
              <a:t>-introduce my family to an ALT</a:t>
            </a:r>
            <a:endParaRPr b="1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Low-Context vs High Context</a:t>
            </a:r>
            <a:endParaRPr/>
          </a:p>
        </p:txBody>
      </p:sp>
      <p:sp>
        <p:nvSpPr>
          <p:cNvPr id="102" name="Google Shape;102;p20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US  </a:t>
            </a:r>
            <a:r>
              <a:rPr b="1" lang="en"/>
              <a:t>                                           Spain   Italy                                      China      Japan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 Australia                           Brazil    Mexico    France                              Korea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  Canada </a:t>
            </a:r>
            <a:r>
              <a:rPr b="1" lang="en"/>
              <a:t> </a:t>
            </a:r>
            <a:r>
              <a:rPr b="1" lang="en"/>
              <a:t>                  UK                                                                             Indonesia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 sz="2300"/>
              <a:t>Low-Context                                                                   High-Context</a:t>
            </a:r>
            <a:endParaRPr b="1" sz="2300"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/>
              <a:t>  </a:t>
            </a:r>
            <a:endParaRPr b="1"/>
          </a:p>
        </p:txBody>
      </p:sp>
      <p:cxnSp>
        <p:nvCxnSpPr>
          <p:cNvPr id="103" name="Google Shape;103;p20"/>
          <p:cNvCxnSpPr>
            <a:stCxn id="102" idx="1"/>
          </p:cNvCxnSpPr>
          <p:nvPr/>
        </p:nvCxnSpPr>
        <p:spPr>
          <a:xfrm>
            <a:off x="311700" y="2901475"/>
            <a:ext cx="8520600" cy="0"/>
          </a:xfrm>
          <a:prstGeom prst="straightConnector1">
            <a:avLst/>
          </a:prstGeom>
          <a:noFill/>
          <a:ln cap="flat" cmpd="sng" w="114300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04" name="Google Shape;104;p20"/>
          <p:cNvSpPr txBox="1"/>
          <p:nvPr/>
        </p:nvSpPr>
        <p:spPr>
          <a:xfrm>
            <a:off x="805625" y="3553075"/>
            <a:ext cx="1400400" cy="1015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latin typeface="Playfair Display"/>
                <a:ea typeface="Playfair Display"/>
                <a:cs typeface="Playfair Display"/>
                <a:sym typeface="Playfair Display"/>
              </a:rPr>
              <a:t>explicit</a:t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latin typeface="Playfair Display"/>
                <a:ea typeface="Playfair Display"/>
                <a:cs typeface="Playfair Display"/>
                <a:sym typeface="Playfair Display"/>
              </a:rPr>
              <a:t>simple</a:t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latin typeface="Playfair Display"/>
                <a:ea typeface="Playfair Display"/>
                <a:cs typeface="Playfair Display"/>
                <a:sym typeface="Playfair Display"/>
              </a:rPr>
              <a:t>clear</a:t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</p:txBody>
      </p:sp>
      <p:sp>
        <p:nvSpPr>
          <p:cNvPr id="105" name="Google Shape;105;p20"/>
          <p:cNvSpPr txBox="1"/>
          <p:nvPr/>
        </p:nvSpPr>
        <p:spPr>
          <a:xfrm>
            <a:off x="6977800" y="3643825"/>
            <a:ext cx="1854600" cy="1231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latin typeface="Playfair Display"/>
                <a:ea typeface="Playfair Display"/>
                <a:cs typeface="Playfair Display"/>
                <a:sym typeface="Playfair Display"/>
              </a:rPr>
              <a:t>implicit</a:t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latin typeface="Playfair Display"/>
                <a:ea typeface="Playfair Display"/>
                <a:cs typeface="Playfair Display"/>
                <a:sym typeface="Playfair Display"/>
              </a:rPr>
              <a:t>nuanced</a:t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latin typeface="Playfair Display"/>
                <a:ea typeface="Playfair Display"/>
                <a:cs typeface="Playfair Display"/>
                <a:sym typeface="Playfair Display"/>
              </a:rPr>
              <a:t>layered</a:t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Playfair Display"/>
              <a:ea typeface="Playfair Display"/>
              <a:cs typeface="Playfair Display"/>
              <a:sym typeface="Playfair Display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Kajihara’s experience   </a:t>
            </a:r>
            <a:endParaRPr/>
          </a:p>
        </p:txBody>
      </p:sp>
      <p:sp>
        <p:nvSpPr>
          <p:cNvPr id="111" name="Google Shape;111;p21"/>
          <p:cNvSpPr txBox="1"/>
          <p:nvPr>
            <p:ph idx="1" type="body"/>
          </p:nvPr>
        </p:nvSpPr>
        <p:spPr>
          <a:xfrm>
            <a:off x="311700" y="1234075"/>
            <a:ext cx="8520600" cy="333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pic>
        <p:nvPicPr>
          <p:cNvPr id="112" name="Google Shape;112;p21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2278047" y="1463672"/>
            <a:ext cx="4835751" cy="2671375"/>
          </a:xfrm>
          <a:prstGeom prst="rect">
            <a:avLst/>
          </a:prstGeom>
          <a:noFill/>
          <a:ln>
            <a:noFill/>
          </a:ln>
        </p:spPr>
      </p:pic>
      <p:sp>
        <p:nvSpPr>
          <p:cNvPr id="113" name="Google Shape;113;p21"/>
          <p:cNvSpPr txBox="1"/>
          <p:nvPr/>
        </p:nvSpPr>
        <p:spPr>
          <a:xfrm>
            <a:off x="7292600" y="1504375"/>
            <a:ext cx="1404000" cy="2955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latin typeface="Playfair Display"/>
                <a:ea typeface="Playfair Display"/>
                <a:cs typeface="Playfair Display"/>
                <a:sym typeface="Playfair Display"/>
              </a:rPr>
              <a:t>Kajihara:</a:t>
            </a:r>
            <a:endParaRPr b="1"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latin typeface="Playfair Display"/>
                <a:ea typeface="Playfair Display"/>
                <a:cs typeface="Playfair Display"/>
                <a:sym typeface="Playfair Display"/>
              </a:rPr>
              <a:t>I said we would start drinking at 18:00. It is 18:14. What is he doing? Is he coming?</a:t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</p:txBody>
      </p:sp>
      <p:sp>
        <p:nvSpPr>
          <p:cNvPr id="114" name="Google Shape;114;p21"/>
          <p:cNvSpPr txBox="1"/>
          <p:nvPr/>
        </p:nvSpPr>
        <p:spPr>
          <a:xfrm>
            <a:off x="444150" y="1518700"/>
            <a:ext cx="16551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Playfair Display"/>
              <a:ea typeface="Playfair Display"/>
              <a:cs typeface="Playfair Display"/>
              <a:sym typeface="Playfair Display"/>
            </a:endParaRPr>
          </a:p>
        </p:txBody>
      </p:sp>
      <p:sp>
        <p:nvSpPr>
          <p:cNvPr id="115" name="Google Shape;115;p21"/>
          <p:cNvSpPr txBox="1"/>
          <p:nvPr/>
        </p:nvSpPr>
        <p:spPr>
          <a:xfrm>
            <a:off x="358175" y="1561675"/>
            <a:ext cx="1741200" cy="2616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latin typeface="Playfair Display"/>
                <a:ea typeface="Playfair Display"/>
                <a:cs typeface="Playfair Display"/>
                <a:sym typeface="Playfair Display"/>
              </a:rPr>
              <a:t>Damon:</a:t>
            </a:r>
            <a:endParaRPr b="1"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latin typeface="Playfair Display"/>
                <a:ea typeface="Playfair Display"/>
                <a:cs typeface="Playfair Display"/>
                <a:sym typeface="Playfair Display"/>
              </a:rPr>
              <a:t>Yes, I know the restaurant. I have a smartphone. Don’t worry.</a:t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latin typeface="Playfair Display"/>
              <a:ea typeface="Playfair Display"/>
              <a:cs typeface="Playfair Display"/>
              <a:sym typeface="Playfair Display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Playfair Display"/>
              <a:ea typeface="Playfair Display"/>
              <a:cs typeface="Playfair Display"/>
              <a:sym typeface="Playfair Display"/>
            </a:endParaRP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Pop">
  <a:themeElements>
    <a:clrScheme name="Pop">
      <a:dk1>
        <a:srgbClr val="F8E71C"/>
      </a:dk1>
      <a:lt1>
        <a:srgbClr val="FFFFFF"/>
      </a:lt1>
      <a:dk2>
        <a:srgbClr val="000000"/>
      </a:dk2>
      <a:lt2>
        <a:srgbClr val="D9D9D9"/>
      </a:lt2>
      <a:accent1>
        <a:srgbClr val="666666"/>
      </a:accent1>
      <a:accent2>
        <a:srgbClr val="483165"/>
      </a:accent2>
      <a:accent3>
        <a:srgbClr val="EB1E95"/>
      </a:accent3>
      <a:accent4>
        <a:srgbClr val="01AFD1"/>
      </a:accent4>
      <a:accent5>
        <a:srgbClr val="0F9D58"/>
      </a:accent5>
      <a:accent6>
        <a:srgbClr val="9C27B0"/>
      </a:accent6>
      <a:hlink>
        <a:srgbClr val="0F9D58"/>
      </a:hlink>
      <a:folHlink>
        <a:srgbClr val="0F9D5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