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Playfair Display"/>
      <p:regular r:id="rId20"/>
      <p:bold r:id="rId21"/>
      <p:italic r:id="rId22"/>
      <p:boldItalic r:id="rId23"/>
    </p:embeddedFont>
    <p:embeddedFont>
      <p:font typeface="Montserrat"/>
      <p:regular r:id="rId24"/>
      <p:bold r:id="rId25"/>
      <p:italic r:id="rId26"/>
      <p:boldItalic r:id="rId27"/>
    </p:embeddedFont>
    <p:embeddedFont>
      <p:font typeface="Oswald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-regular.fntdata"/><Relationship Id="rId22" Type="http://schemas.openxmlformats.org/officeDocument/2006/relationships/font" Target="fonts/PlayfairDisplay-italic.fntdata"/><Relationship Id="rId21" Type="http://schemas.openxmlformats.org/officeDocument/2006/relationships/font" Target="fonts/PlayfairDisplay-bold.fntdata"/><Relationship Id="rId24" Type="http://schemas.openxmlformats.org/officeDocument/2006/relationships/font" Target="fonts/Montserrat-regular.fntdata"/><Relationship Id="rId23" Type="http://schemas.openxmlformats.org/officeDocument/2006/relationships/font" Target="fonts/PlayfairDisplay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italic.fntdata"/><Relationship Id="rId25" Type="http://schemas.openxmlformats.org/officeDocument/2006/relationships/font" Target="fonts/Montserrat-bold.fntdata"/><Relationship Id="rId28" Type="http://schemas.openxmlformats.org/officeDocument/2006/relationships/font" Target="fonts/Oswald-regular.fntdata"/><Relationship Id="rId27" Type="http://schemas.openxmlformats.org/officeDocument/2006/relationships/font" Target="fonts/Montserrat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swald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f80ccd95a9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f80ccd95a9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f80ccd95a9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f80ccd95a9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f73c66d48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f73c66d48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73c66d488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f73c66d488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f73c66d48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f73c66d48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f80ccd95a9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f80ccd95a9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f80ccd95a9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f80ccd95a9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f80ccd95a9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f80ccd95a9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f80ccd95a9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f80ccd95a9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f80ccd95a9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f80ccd95a9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63e43494a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f63e43494a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f63e4349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f63e4349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f63e43494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f63e43494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4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op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ALT-JTE Relations</a:t>
            </a:r>
            <a:endParaRPr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344250" y="3550650"/>
            <a:ext cx="4910100" cy="105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Presented by Kajihara Mika and Damon Christensen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949275" y="2914200"/>
            <a:ext cx="2850300" cy="63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45720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A-Z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Damon: How do you try to establish good relationships at work?</a:t>
            </a:r>
            <a:endParaRPr/>
          </a:p>
        </p:txBody>
      </p:sp>
      <p:sp>
        <p:nvSpPr>
          <p:cNvPr id="121" name="Google Shape;121;p22"/>
          <p:cNvSpPr txBox="1"/>
          <p:nvPr>
            <p:ph idx="1" type="body"/>
          </p:nvPr>
        </p:nvSpPr>
        <p:spPr>
          <a:xfrm>
            <a:off x="311700" y="572700"/>
            <a:ext cx="8520600" cy="444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First impressions crucial, BUT too late now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l</a:t>
            </a:r>
            <a:r>
              <a:rPr b="1" lang="en" sz="2100"/>
              <a:t>ol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Be respectful (in general) but esp. </a:t>
            </a:r>
            <a:r>
              <a:rPr b="1" lang="en" sz="2100"/>
              <a:t>o</a:t>
            </a:r>
            <a:r>
              <a:rPr b="1" lang="en" sz="2100"/>
              <a:t>f their time.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Tantoshas are </a:t>
            </a:r>
            <a:r>
              <a:rPr b="1" i="1" lang="en" sz="2100"/>
              <a:t>busy people.</a:t>
            </a:r>
            <a:r>
              <a:rPr b="1" lang="en" sz="2100"/>
              <a:t> </a:t>
            </a:r>
            <a:r>
              <a:rPr b="1" lang="en" sz="2100" u="sng"/>
              <a:t>Confirm they have time to talk.</a:t>
            </a:r>
            <a:endParaRPr b="1" sz="2100" u="sng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Small tokens can be big: gifts, candies, </a:t>
            </a:r>
            <a:r>
              <a:rPr b="1" i="1" lang="en" sz="2100"/>
              <a:t>omiyage</a:t>
            </a:r>
            <a:r>
              <a:rPr b="1" lang="en" sz="2100"/>
              <a:t>, whatever.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Try to put as little “on their plate” as possible, but also don’t be afraid to speak up when you need something.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Be proactive (if possible) about events, paperwork, etc.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Go out to lunch together sometime!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Your relationship with your tantosha and coworkers has huge effects on your ALT experience, both </a:t>
            </a:r>
            <a:r>
              <a:rPr b="1" i="1" lang="en" sz="2100"/>
              <a:t>good and bad.</a:t>
            </a:r>
            <a:endParaRPr b="1" i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Beware of overzealous </a:t>
            </a:r>
            <a:r>
              <a:rPr b="1" i="1" lang="en" sz="2100"/>
              <a:t>Aizuchi</a:t>
            </a:r>
            <a:endParaRPr b="1" sz="21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1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Short Break for Discussion: What to do and what not to do</a:t>
            </a:r>
            <a:endParaRPr/>
          </a:p>
        </p:txBody>
      </p:sp>
      <p:sp>
        <p:nvSpPr>
          <p:cNvPr id="127" name="Google Shape;127;p23"/>
          <p:cNvSpPr txBox="1"/>
          <p:nvPr>
            <p:ph idx="1" type="body"/>
          </p:nvPr>
        </p:nvSpPr>
        <p:spPr>
          <a:xfrm>
            <a:off x="311700" y="1017725"/>
            <a:ext cx="8520600" cy="4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b="1" lang="en" sz="2000"/>
              <a:t>We’d like you to enter breakout rooms and share different stories about ways that ALTs or JTEs have formed relationships with you.</a:t>
            </a:r>
            <a:endParaRPr b="1" sz="20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000"/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SzPts val="2000"/>
              <a:buChar char="-"/>
            </a:pPr>
            <a:r>
              <a:rPr b="1" lang="en" sz="2000"/>
              <a:t>Please share something you did to form a good relationship, and perhaps something another did to form a good </a:t>
            </a:r>
            <a:r>
              <a:rPr b="1" lang="en" sz="2000"/>
              <a:t>relationship</a:t>
            </a:r>
            <a:r>
              <a:rPr b="1" lang="en" sz="2000"/>
              <a:t> with you.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b="1" lang="en" sz="2000"/>
              <a:t>If you have time, you can talk about something that someone did that did </a:t>
            </a:r>
            <a:r>
              <a:rPr b="1" i="1" lang="en" sz="2000"/>
              <a:t>not</a:t>
            </a:r>
            <a:r>
              <a:rPr b="1" lang="en" sz="2000"/>
              <a:t> help create a good dynamic, and maybe even damaged how you see that person.</a:t>
            </a:r>
            <a:endParaRPr b="1" sz="2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share some experiences</a:t>
            </a:r>
            <a:endParaRPr/>
          </a:p>
        </p:txBody>
      </p:sp>
      <p:sp>
        <p:nvSpPr>
          <p:cNvPr id="133" name="Google Shape;133;p2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What’s a memorable ALT or JTE experience you had?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What’s something an ALT or JTE did that you’re happy to remember?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What’s something an ALT or JTE did that still irritates you to think about?</a:t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Conclusions and takeaways</a:t>
            </a:r>
            <a:endParaRPr/>
          </a:p>
        </p:txBody>
      </p:sp>
      <p:sp>
        <p:nvSpPr>
          <p:cNvPr id="139" name="Google Shape;139;p25"/>
          <p:cNvSpPr txBox="1"/>
          <p:nvPr>
            <p:ph idx="1" type="body"/>
          </p:nvPr>
        </p:nvSpPr>
        <p:spPr>
          <a:xfrm>
            <a:off x="311700" y="1234075"/>
            <a:ext cx="8520600" cy="381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ALT-JTE relationships can be a miniature version of everything that’s great about cross-cultural relationships.</a:t>
            </a:r>
            <a:endParaRPr b="1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We’re truly lucky people, being able to model this for our students.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For a minimum of misunderstandings and hurt feelings, please never assume the other person has harmful intentions.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Even the worst dynamic is salvageable, and the work you put into positive interactions will hopefully be rewarded tenfold.</a:t>
            </a:r>
            <a:endParaRPr b="1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3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3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3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3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 for your time!</a:t>
            </a:r>
            <a:endParaRPr/>
          </a:p>
        </p:txBody>
      </p:sp>
      <p:sp>
        <p:nvSpPr>
          <p:cNvPr id="145" name="Google Shape;145;p2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We sincerely hope you were able to learn something from our presentation.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/>
              <a:t>If there’s anything we missed, or should have said, please let us know!</a:t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Overview: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b="1" lang="en" sz="2100"/>
              <a:t>What’s the point?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b="1" lang="en" sz="2100"/>
              <a:t>Definitions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b="1" lang="en" sz="2100"/>
              <a:t>Challenges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b="1" lang="en" sz="2100"/>
              <a:t>Tools for beginning, improving, and maintaining relationships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b="1" lang="en" sz="2100"/>
              <a:t>Time for Discussion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b="1" lang="en" sz="2100"/>
              <a:t>Conclusions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b="1" lang="en" sz="2100"/>
              <a:t>The Actual Conclusion</a:t>
            </a:r>
            <a:endParaRPr b="1" sz="2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do we care about ALT-JTE relations?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We hope this is not a serious question.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Classroom dynamics make or break lessons.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Strong rapport is immediately clear to students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Model healthy cross-cultural relationships for students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Makes literally everything easier at work</a:t>
            </a:r>
            <a:endParaRPr b="1" sz="21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7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the hell does rapport mean? Dynamic?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These are a type of word called </a:t>
            </a:r>
            <a:r>
              <a:rPr b="1" i="1" lang="en" sz="2100" u="sng"/>
              <a:t>buzzwords</a:t>
            </a:r>
            <a:r>
              <a:rPr b="1" lang="en" sz="2100"/>
              <a:t>.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Buzzwords are useful for making the speaker and listener feel good about sounding smart.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They don’t actually mean </a:t>
            </a:r>
            <a:r>
              <a:rPr b="1" lang="en" sz="2100"/>
              <a:t>anything</a:t>
            </a:r>
            <a:r>
              <a:rPr b="1" lang="en" sz="2100"/>
              <a:t>, but they sound good!</a:t>
            </a:r>
            <a:endParaRPr b="1" sz="21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7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7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7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we build Dynamic Rapports with our coworkers?</a:t>
            </a:r>
            <a:endParaRPr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Please stop asking us questions in the middle of our presentation; it is rude.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Cross-cultural relationships can be hard!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Linguistic issues also possible, depending on school and individuals involved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Methods that have worked for us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en" sz="2100"/>
              <a:t>Methods that might work for you</a:t>
            </a:r>
            <a:endParaRPr b="1" sz="21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8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8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Kajihara Sensei: What are some ways you’ve built good rapport?</a:t>
            </a:r>
            <a:endParaRPr/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At school</a:t>
            </a:r>
            <a:endParaRPr b="1" u="sng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-plan the lessons in advance and tell ALTs what to expect so that they can  prepare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-ask ALTs to make a creative video clip </a:t>
            </a:r>
            <a:r>
              <a:rPr b="1" lang="en"/>
              <a:t>like TED Talks </a:t>
            </a:r>
            <a:r>
              <a:rPr b="1" lang="en"/>
              <a:t>as a post reading activity 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-play a skit together as a good role model for the students to make one 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-give ALTs positive feedback right after the class on the way to the teachers’ room from the classroom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Kajihara Sensei: What are some ways you’ve built good rapport?</a:t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Outside school</a:t>
            </a:r>
            <a:endParaRPr b="1" u="sng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-enjoy Japanese culture with ALTs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      ex) -stay at a </a:t>
            </a:r>
            <a:r>
              <a:rPr b="1" i="1" lang="en"/>
              <a:t>Ryokan, </a:t>
            </a:r>
            <a:r>
              <a:rPr b="1" lang="en"/>
              <a:t>Japanese style inn</a:t>
            </a:r>
            <a:r>
              <a:rPr b="1" i="1" lang="en"/>
              <a:t>, </a:t>
            </a:r>
            <a:r>
              <a:rPr b="1" lang="en"/>
              <a:t> in </a:t>
            </a:r>
            <a:r>
              <a:rPr b="1" i="1" lang="en"/>
              <a:t>Kurokawa Onsen</a:t>
            </a:r>
            <a:r>
              <a:rPr b="1" lang="en"/>
              <a:t>, 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             -go to </a:t>
            </a:r>
            <a:r>
              <a:rPr b="1" i="1" lang="en"/>
              <a:t>Izakaya</a:t>
            </a:r>
            <a:r>
              <a:rPr b="1" lang="en"/>
              <a:t>, -do </a:t>
            </a:r>
            <a:r>
              <a:rPr b="1" i="1" lang="en"/>
              <a:t>ikebana</a:t>
            </a:r>
            <a:endParaRPr b="1" i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/>
              <a:t>-introduce my family to an ALT</a:t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Low-Context vs High Context</a:t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US  </a:t>
            </a:r>
            <a:r>
              <a:rPr b="1" lang="en"/>
              <a:t>                                           Spain   Italy                                      China      Japan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 Australia                           Brazil    Mexico    France                              Korea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  Canada </a:t>
            </a:r>
            <a:r>
              <a:rPr b="1" lang="en"/>
              <a:t> </a:t>
            </a:r>
            <a:r>
              <a:rPr b="1" lang="en"/>
              <a:t>                  UK                                                                             Indonesia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2300"/>
              <a:t>Low-Context                                                                   High-Context</a:t>
            </a:r>
            <a:endParaRPr b="1" sz="23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/>
              <a:t>  </a:t>
            </a:r>
            <a:endParaRPr b="1"/>
          </a:p>
        </p:txBody>
      </p:sp>
      <p:cxnSp>
        <p:nvCxnSpPr>
          <p:cNvPr id="103" name="Google Shape;103;p20"/>
          <p:cNvCxnSpPr>
            <a:stCxn id="102" idx="1"/>
          </p:cNvCxnSpPr>
          <p:nvPr/>
        </p:nvCxnSpPr>
        <p:spPr>
          <a:xfrm>
            <a:off x="311700" y="2901475"/>
            <a:ext cx="8520600" cy="0"/>
          </a:xfrm>
          <a:prstGeom prst="straightConnector1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4" name="Google Shape;104;p20"/>
          <p:cNvSpPr txBox="1"/>
          <p:nvPr/>
        </p:nvSpPr>
        <p:spPr>
          <a:xfrm>
            <a:off x="805625" y="3553075"/>
            <a:ext cx="1400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layfair Display"/>
                <a:ea typeface="Playfair Display"/>
                <a:cs typeface="Playfair Display"/>
                <a:sym typeface="Playfair Display"/>
              </a:rPr>
              <a:t>explicit</a:t>
            </a:r>
            <a:endParaRPr sz="18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layfair Display"/>
                <a:ea typeface="Playfair Display"/>
                <a:cs typeface="Playfair Display"/>
                <a:sym typeface="Playfair Display"/>
              </a:rPr>
              <a:t>simple</a:t>
            </a:r>
            <a:endParaRPr sz="18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layfair Display"/>
                <a:ea typeface="Playfair Display"/>
                <a:cs typeface="Playfair Display"/>
                <a:sym typeface="Playfair Display"/>
              </a:rPr>
              <a:t>clear</a:t>
            </a:r>
            <a:endParaRPr sz="18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05" name="Google Shape;105;p20"/>
          <p:cNvSpPr txBox="1"/>
          <p:nvPr/>
        </p:nvSpPr>
        <p:spPr>
          <a:xfrm>
            <a:off x="6977800" y="3643825"/>
            <a:ext cx="1854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layfair Display"/>
                <a:ea typeface="Playfair Display"/>
                <a:cs typeface="Playfair Display"/>
                <a:sym typeface="Playfair Display"/>
              </a:rPr>
              <a:t>implicit</a:t>
            </a:r>
            <a:endParaRPr sz="18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layfair Display"/>
                <a:ea typeface="Playfair Display"/>
                <a:cs typeface="Playfair Display"/>
                <a:sym typeface="Playfair Display"/>
              </a:rPr>
              <a:t>nuanced</a:t>
            </a:r>
            <a:endParaRPr sz="18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layfair Display"/>
                <a:ea typeface="Playfair Display"/>
                <a:cs typeface="Playfair Display"/>
                <a:sym typeface="Playfair Display"/>
              </a:rPr>
              <a:t>layered</a:t>
            </a:r>
            <a:endParaRPr sz="18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Kajihara’s experience   </a:t>
            </a:r>
            <a:endParaRPr/>
          </a:p>
        </p:txBody>
      </p:sp>
      <p:sp>
        <p:nvSpPr>
          <p:cNvPr id="111" name="Google Shape;111;p2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8047" y="1463672"/>
            <a:ext cx="4835751" cy="26713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1"/>
          <p:cNvSpPr txBox="1"/>
          <p:nvPr/>
        </p:nvSpPr>
        <p:spPr>
          <a:xfrm>
            <a:off x="7292600" y="1504375"/>
            <a:ext cx="14040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Playfair Display"/>
                <a:ea typeface="Playfair Display"/>
                <a:cs typeface="Playfair Display"/>
                <a:sym typeface="Playfair Display"/>
              </a:rPr>
              <a:t>Kajihara:</a:t>
            </a:r>
            <a:endParaRPr b="1" sz="18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layfair Display"/>
                <a:ea typeface="Playfair Display"/>
                <a:cs typeface="Playfair Display"/>
                <a:sym typeface="Playfair Display"/>
              </a:rPr>
              <a:t>I said we would start drinking at 18:00. It is 18:14. What is he doing? Is he coming?</a:t>
            </a:r>
            <a:endParaRPr sz="18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14" name="Google Shape;114;p21"/>
          <p:cNvSpPr txBox="1"/>
          <p:nvPr/>
        </p:nvSpPr>
        <p:spPr>
          <a:xfrm>
            <a:off x="444150" y="1518700"/>
            <a:ext cx="165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15" name="Google Shape;115;p21"/>
          <p:cNvSpPr txBox="1"/>
          <p:nvPr/>
        </p:nvSpPr>
        <p:spPr>
          <a:xfrm>
            <a:off x="358175" y="1561675"/>
            <a:ext cx="17412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Playfair Display"/>
                <a:ea typeface="Playfair Display"/>
                <a:cs typeface="Playfair Display"/>
                <a:sym typeface="Playfair Display"/>
              </a:rPr>
              <a:t>Damon:</a:t>
            </a:r>
            <a:endParaRPr b="1" sz="18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layfair Display"/>
                <a:ea typeface="Playfair Display"/>
                <a:cs typeface="Playfair Display"/>
                <a:sym typeface="Playfair Display"/>
              </a:rPr>
              <a:t>Yes, I know the restaurant. I have a smartphone. Don’t worry.</a:t>
            </a:r>
            <a:endParaRPr sz="18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1AFD1"/>
      </a:accent4>
      <a:accent5>
        <a:srgbClr val="0F9D58"/>
      </a:accent5>
      <a:accent6>
        <a:srgbClr val="9C27B0"/>
      </a:accent6>
      <a:hlink>
        <a:srgbClr val="0F9D58"/>
      </a:hlink>
      <a:folHlink>
        <a:srgbClr val="0F9D5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